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27"/>
  </p:notesMasterIdLst>
  <p:handoutMasterIdLst>
    <p:handoutMasterId r:id="rId28"/>
  </p:handoutMasterIdLst>
  <p:sldIdLst>
    <p:sldId id="604" r:id="rId7"/>
    <p:sldId id="700" r:id="rId8"/>
    <p:sldId id="711" r:id="rId9"/>
    <p:sldId id="722" r:id="rId10"/>
    <p:sldId id="730" r:id="rId11"/>
    <p:sldId id="715" r:id="rId12"/>
    <p:sldId id="713" r:id="rId13"/>
    <p:sldId id="717" r:id="rId14"/>
    <p:sldId id="721" r:id="rId15"/>
    <p:sldId id="718" r:id="rId16"/>
    <p:sldId id="726" r:id="rId17"/>
    <p:sldId id="731" r:id="rId18"/>
    <p:sldId id="716" r:id="rId19"/>
    <p:sldId id="732" r:id="rId20"/>
    <p:sldId id="724" r:id="rId21"/>
    <p:sldId id="725" r:id="rId22"/>
    <p:sldId id="727" r:id="rId23"/>
    <p:sldId id="728" r:id="rId24"/>
    <p:sldId id="729" r:id="rId25"/>
    <p:sldId id="719"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A4B0"/>
    <a:srgbClr val="CBD5ED"/>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464" autoAdjust="0"/>
  </p:normalViewPr>
  <p:slideViewPr>
    <p:cSldViewPr snapToGrid="0" showGuides="1">
      <p:cViewPr>
        <p:scale>
          <a:sx n="82" d="100"/>
          <a:sy n="82" d="100"/>
        </p:scale>
        <p:origin x="902" y="302"/>
      </p:cViewPr>
      <p:guideLst>
        <p:guide orient="horz" pos="1620"/>
        <p:guide pos="2880"/>
        <p:guide pos="5472"/>
        <p:guide pos="288"/>
        <p:guide orient="horz" pos="270"/>
        <p:guide orient="horz" pos="2988"/>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11/5/2024</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self, paper</a:t>
            </a:r>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1164671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10</a:t>
            </a:fld>
            <a:endParaRPr lang="en-US"/>
          </a:p>
        </p:txBody>
      </p:sp>
    </p:spTree>
    <p:extLst>
      <p:ext uri="{BB962C8B-B14F-4D97-AF65-F5344CB8AC3E}">
        <p14:creationId xmlns:p14="http://schemas.microsoft.com/office/powerpoint/2010/main" val="4197003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results bring us to the second central question of our paper: why do there exist these discrepancies between effective and reported cutoffs, and why do they exist for only some models?</a:t>
            </a:r>
          </a:p>
          <a:p>
            <a:endParaRPr lang="en-US" dirty="0"/>
          </a:p>
          <a:p>
            <a:r>
              <a:rPr lang="en-US" dirty="0"/>
              <a:t>To answer this question, we conduct a thorough investigation of the open pretraining datasets, in the process indexing over 4T tokens. We find two main reasons for these discrepancies in our analysis</a:t>
            </a:r>
          </a:p>
        </p:txBody>
      </p:sp>
      <p:sp>
        <p:nvSpPr>
          <p:cNvPr id="4" name="Slide Number Placeholder 3"/>
          <p:cNvSpPr>
            <a:spLocks noGrp="1"/>
          </p:cNvSpPr>
          <p:nvPr>
            <p:ph type="sldNum" sz="quarter" idx="5"/>
          </p:nvPr>
        </p:nvSpPr>
        <p:spPr/>
        <p:txBody>
          <a:bodyPr/>
          <a:lstStyle/>
          <a:p>
            <a:fld id="{EF79F371-3862-4534-BA58-4E7EFD6CBEB2}" type="slidenum">
              <a:rPr lang="en-US" smtClean="0"/>
              <a:t>11</a:t>
            </a:fld>
            <a:endParaRPr lang="en-US"/>
          </a:p>
        </p:txBody>
      </p:sp>
    </p:spTree>
    <p:extLst>
      <p:ext uri="{BB962C8B-B14F-4D97-AF65-F5344CB8AC3E}">
        <p14:creationId xmlns:p14="http://schemas.microsoft.com/office/powerpoint/2010/main" val="2868739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modern LLMs train on CommonCrawl dumps</a:t>
            </a:r>
          </a:p>
          <a:p>
            <a:endParaRPr lang="en-US" dirty="0"/>
          </a:p>
          <a:p>
            <a:r>
              <a:rPr lang="en-US" dirty="0"/>
              <a:t>Even when multiple recent dumps are used, aggregated data is still biased toward earlier dates</a:t>
            </a:r>
          </a:p>
          <a:p>
            <a:endParaRPr lang="en-US" dirty="0"/>
          </a:p>
          <a:p>
            <a:r>
              <a:rPr lang="en-US" dirty="0"/>
              <a:t>To see this concretely, we index over the entire pretraining dataset of </a:t>
            </a:r>
            <a:r>
              <a:rPr lang="en-US" dirty="0" err="1"/>
              <a:t>RedPajamas</a:t>
            </a:r>
            <a:r>
              <a:rPr lang="en-US" dirty="0"/>
              <a:t>, looking for versions of the Wikipedia topics evaluated in </a:t>
            </a:r>
            <a:r>
              <a:rPr lang="en-US" dirty="0" err="1"/>
              <a:t>WikiSPAN</a:t>
            </a:r>
            <a:r>
              <a:rPr lang="en-US" dirty="0"/>
              <a:t>. The orange … but over 80% of the </a:t>
            </a:r>
          </a:p>
        </p:txBody>
      </p:sp>
      <p:sp>
        <p:nvSpPr>
          <p:cNvPr id="4" name="Slide Number Placeholder 3"/>
          <p:cNvSpPr>
            <a:spLocks noGrp="1"/>
          </p:cNvSpPr>
          <p:nvPr>
            <p:ph type="sldNum" sz="quarter" idx="5"/>
          </p:nvPr>
        </p:nvSpPr>
        <p:spPr/>
        <p:txBody>
          <a:bodyPr/>
          <a:lstStyle/>
          <a:p>
            <a:fld id="{EF79F371-3862-4534-BA58-4E7EFD6CBEB2}" type="slidenum">
              <a:rPr lang="en-US" smtClean="0"/>
              <a:t>13</a:t>
            </a:fld>
            <a:endParaRPr lang="en-US"/>
          </a:p>
        </p:txBody>
      </p:sp>
    </p:spTree>
    <p:extLst>
      <p:ext uri="{BB962C8B-B14F-4D97-AF65-F5344CB8AC3E}">
        <p14:creationId xmlns:p14="http://schemas.microsoft.com/office/powerpoint/2010/main" val="205732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fact that data in </a:t>
            </a:r>
            <a:r>
              <a:rPr lang="en-US" dirty="0" err="1"/>
              <a:t>commoncrawl</a:t>
            </a:r>
            <a:r>
              <a:rPr lang="en-US" dirty="0"/>
              <a:t> dumps are biased towards earlier dates wouldn’t be as big of an issue if deduplication pipelines were able to detect and filter out these semantically similar documents.</a:t>
            </a:r>
          </a:p>
          <a:p>
            <a:endParaRPr lang="en-US" dirty="0"/>
          </a:p>
          <a:p>
            <a:r>
              <a:rPr lang="en-US" dirty="0"/>
              <a:t>Fuzzy deduplication (</a:t>
            </a:r>
            <a:r>
              <a:rPr lang="en-US" dirty="0" err="1"/>
              <a:t>minhash</a:t>
            </a:r>
            <a:r>
              <a:rPr lang="en-US" dirty="0"/>
              <a:t>)</a:t>
            </a:r>
          </a:p>
          <a:p>
            <a:r>
              <a:rPr lang="en-US" dirty="0"/>
              <a:t>Exact deduplication (bloom filter)</a:t>
            </a:r>
          </a:p>
        </p:txBody>
      </p:sp>
      <p:sp>
        <p:nvSpPr>
          <p:cNvPr id="4" name="Slide Number Placeholder 3"/>
          <p:cNvSpPr>
            <a:spLocks noGrp="1"/>
          </p:cNvSpPr>
          <p:nvPr>
            <p:ph type="sldNum" sz="quarter" idx="5"/>
          </p:nvPr>
        </p:nvSpPr>
        <p:spPr/>
        <p:txBody>
          <a:bodyPr/>
          <a:lstStyle/>
          <a:p>
            <a:fld id="{EF79F371-3862-4534-BA58-4E7EFD6CBEB2}" type="slidenum">
              <a:rPr lang="en-US" smtClean="0"/>
              <a:t>15</a:t>
            </a:fld>
            <a:endParaRPr lang="en-US"/>
          </a:p>
        </p:txBody>
      </p:sp>
    </p:spTree>
    <p:extLst>
      <p:ext uri="{BB962C8B-B14F-4D97-AF65-F5344CB8AC3E}">
        <p14:creationId xmlns:p14="http://schemas.microsoft.com/office/powerpoint/2010/main" val="2485864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the effect of duplicate documents, we first recall that the effective cutoff of Pile derived models matched up with their reported cutoff. One of the reasons behind this agreement is that the pile purposely upsamples the Wikipedia versions at the reported cutoff date.</a:t>
            </a:r>
          </a:p>
          <a:p>
            <a:endParaRPr lang="en-US" dirty="0"/>
          </a:p>
          <a:p>
            <a:r>
              <a:rPr lang="en-US" dirty="0"/>
              <a:t>Duplicate documents will further bias the effective cutoff toward their corresponding date</a:t>
            </a:r>
          </a:p>
        </p:txBody>
      </p:sp>
      <p:sp>
        <p:nvSpPr>
          <p:cNvPr id="4" name="Slide Number Placeholder 3"/>
          <p:cNvSpPr>
            <a:spLocks noGrp="1"/>
          </p:cNvSpPr>
          <p:nvPr>
            <p:ph type="sldNum" sz="quarter" idx="5"/>
          </p:nvPr>
        </p:nvSpPr>
        <p:spPr/>
        <p:txBody>
          <a:bodyPr/>
          <a:lstStyle/>
          <a:p>
            <a:fld id="{EF79F371-3862-4534-BA58-4E7EFD6CBEB2}" type="slidenum">
              <a:rPr lang="en-US" smtClean="0"/>
              <a:t>16</a:t>
            </a:fld>
            <a:endParaRPr lang="en-US"/>
          </a:p>
        </p:txBody>
      </p:sp>
    </p:spTree>
    <p:extLst>
      <p:ext uri="{BB962C8B-B14F-4D97-AF65-F5344CB8AC3E}">
        <p14:creationId xmlns:p14="http://schemas.microsoft.com/office/powerpoint/2010/main" val="314217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partially because the relative size of CommonCrawl data in the Pile is much less compared to modern LLM training corpuses. The Pile included tiny fractions of several dumps while many LLMs now use from 5 – 20 full dumps.</a:t>
            </a:r>
          </a:p>
          <a:p>
            <a:endParaRPr lang="en-US" dirty="0"/>
          </a:p>
          <a:p>
            <a:r>
              <a:rPr lang="en-US" dirty="0"/>
              <a:t>The two factors compound on one another. The use of CommonCrawl dumps results in older versions of resources getting included in pretraining data, and deduplication pipelines are empirically fail to detect these older versions</a:t>
            </a:r>
          </a:p>
          <a:p>
            <a:endParaRPr lang="en-US" dirty="0"/>
          </a:p>
          <a:p>
            <a:r>
              <a:rPr lang="en-US" dirty="0"/>
              <a:t>Thus, the effective cutoffs of modern LLMs often differ from their reported cutoffs by a period of many years</a:t>
            </a:r>
          </a:p>
          <a:p>
            <a:endParaRPr lang="en-US" dirty="0"/>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17</a:t>
            </a:fld>
            <a:endParaRPr lang="en-US"/>
          </a:p>
        </p:txBody>
      </p:sp>
    </p:spTree>
    <p:extLst>
      <p:ext uri="{BB962C8B-B14F-4D97-AF65-F5344CB8AC3E}">
        <p14:creationId xmlns:p14="http://schemas.microsoft.com/office/powerpoint/2010/main" val="399175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knowledge cutoffs? -&gt; Due to competitive reasons, LLM providers …, and instead report a single knowledge cutoff date.</a:t>
            </a:r>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2324345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single reported cutoff brings about several questions, … relevant to LLM users who require up-to-date information</a:t>
            </a:r>
          </a:p>
          <a:p>
            <a:r>
              <a:rPr lang="en-US" dirty="0"/>
              <a:t>One can imagine an LLM user </a:t>
            </a:r>
          </a:p>
          <a:p>
            <a:r>
              <a:rPr lang="en-US" dirty="0"/>
              <a:t>To answer these questions, we define the effective cutoff</a:t>
            </a:r>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309640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central question: are there discrepancies</a:t>
            </a:r>
          </a:p>
          <a:p>
            <a:r>
              <a:rPr lang="en-US" dirty="0"/>
              <a:t>We hypothesize that discrepancies can occur because … . However other versions of the resource could exist in the model’s training data</a:t>
            </a:r>
          </a:p>
          <a:p>
            <a:endParaRPr lang="en-US" dirty="0"/>
          </a:p>
          <a:p>
            <a:r>
              <a:rPr lang="en-US" dirty="0"/>
              <a:t>To consider a concrete example, if a Wikipedia dump, say October 2024, is present in a model’s training data one might expect</a:t>
            </a:r>
          </a:p>
          <a:p>
            <a:endParaRPr lang="en-US" dirty="0"/>
          </a:p>
          <a:p>
            <a:r>
              <a:rPr lang="en-US" dirty="0"/>
              <a:t>To determine effective cutoffs, we first create long time-spanning datasets and measure the perplexity across the data and determine the effective cutoff from these perplexity measurements. Crucially, our method does not require …  later verify our results with ground truth data. </a:t>
            </a:r>
            <a:br>
              <a:rPr lang="en-US" dirty="0"/>
            </a:b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35504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hypothesize that discrepancies can occur because … . However other versions of the resource could exist in the model’s training data</a:t>
            </a:r>
          </a:p>
          <a:p>
            <a:endParaRPr lang="en-US" dirty="0"/>
          </a:p>
          <a:p>
            <a:r>
              <a:rPr lang="en-US" dirty="0"/>
              <a:t>To consider a concrete example, if a Wikipedia dump, say October 2024, is present in a model’s training data one might expect</a:t>
            </a:r>
          </a:p>
          <a:p>
            <a:endParaRPr lang="en-US" dirty="0"/>
          </a:p>
          <a:p>
            <a:r>
              <a:rPr lang="en-US" dirty="0"/>
              <a:t>To determine effective cutoffs, we first create long time-spanning datasets and measure the perplexity across the data and determine the effective cutoff from these perplexity measurements. Crucially, our method does not require …  later verify our results with ground truth data. </a:t>
            </a:r>
            <a:br>
              <a:rPr lang="en-US" dirty="0"/>
            </a:b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3995664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broadly split the resources seen by LLMs into three categories</a:t>
            </a:r>
          </a:p>
          <a:p>
            <a:endParaRPr lang="en-US" dirty="0"/>
          </a:p>
          <a:p>
            <a:r>
              <a:rPr lang="en-US" dirty="0"/>
              <a:t>3 types of resources</a:t>
            </a:r>
          </a:p>
          <a:p>
            <a:r>
              <a:rPr lang="en-US" dirty="0"/>
              <a:t> - updating</a:t>
            </a:r>
          </a:p>
          <a:p>
            <a:r>
              <a:rPr lang="en-US" dirty="0"/>
              <a:t> - building </a:t>
            </a:r>
          </a:p>
          <a:p>
            <a:r>
              <a:rPr lang="en-US" dirty="0"/>
              <a:t> - static</a:t>
            </a:r>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801773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document in </a:t>
            </a:r>
            <a:r>
              <a:rPr lang="en-US" dirty="0" err="1"/>
              <a:t>WikiSpan</a:t>
            </a:r>
            <a:r>
              <a:rPr lang="en-US" dirty="0"/>
              <a:t> is simply a </a:t>
            </a:r>
          </a:p>
          <a:p>
            <a:endParaRPr lang="en-US" dirty="0"/>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4293757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set of perplexity curves for each topic, we can aggregate them to get a </a:t>
            </a:r>
          </a:p>
        </p:txBody>
      </p:sp>
      <p:sp>
        <p:nvSpPr>
          <p:cNvPr id="4" name="Slide Number Placeholder 3"/>
          <p:cNvSpPr>
            <a:spLocks noGrp="1"/>
          </p:cNvSpPr>
          <p:nvPr>
            <p:ph type="sldNum" sz="quarter" idx="5"/>
          </p:nvPr>
        </p:nvSpPr>
        <p:spPr/>
        <p:txBody>
          <a:bodyPr/>
          <a:lstStyle/>
          <a:p>
            <a:fld id="{EF79F371-3862-4534-BA58-4E7EFD6CBEB2}" type="slidenum">
              <a:rPr lang="en-US" smtClean="0"/>
              <a:t>8</a:t>
            </a:fld>
            <a:endParaRPr lang="en-US"/>
          </a:p>
        </p:txBody>
      </p:sp>
    </p:spTree>
    <p:extLst>
      <p:ext uri="{BB962C8B-B14F-4D97-AF65-F5344CB8AC3E}">
        <p14:creationId xmlns:p14="http://schemas.microsoft.com/office/powerpoint/2010/main" val="2881219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9</a:t>
            </a:fld>
            <a:endParaRPr lang="en-US"/>
          </a:p>
        </p:txBody>
      </p:sp>
    </p:spTree>
    <p:extLst>
      <p:ext uri="{BB962C8B-B14F-4D97-AF65-F5344CB8AC3E}">
        <p14:creationId xmlns:p14="http://schemas.microsoft.com/office/powerpoint/2010/main" val="289260572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840927"/>
            <a:ext cx="4953052" cy="579032"/>
          </a:xfrm>
          <a:prstGeom prst="rect">
            <a:avLst/>
          </a:prstGeom>
        </p:spPr>
        <p:txBody>
          <a:bodyPr anchor="ctr"/>
          <a:lstStyle>
            <a:lvl1pPr>
              <a:defRPr sz="3000" b="1">
                <a:solidFill>
                  <a:schemeClr val="bg1"/>
                </a:solidFill>
              </a:defRPr>
            </a:lvl1pPr>
          </a:lstStyle>
          <a:p>
            <a:r>
              <a:rPr lang="en-US"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509214"/>
            <a:ext cx="3588328" cy="509105"/>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455555"/>
            <a:ext cx="4581006" cy="509105"/>
          </a:xfrm>
          <a:prstGeom prst="rect">
            <a:avLst/>
          </a:prstGeom>
        </p:spPr>
        <p:txBody>
          <a:bodyPr anchor="ctr"/>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descr="Quotation marks">
            <a:extLst>
              <a:ext uri="{FF2B5EF4-FFF2-40B4-BE49-F238E27FC236}">
                <a16:creationId xmlns:a16="http://schemas.microsoft.com/office/drawing/2014/main" id="{FE8CABBD-9B77-4E67-9A9B-7336CC8B4135}"/>
              </a:ext>
              <a:ext uri="{C183D7F6-B498-43B3-948B-1728B52AA6E4}">
                <adec:decorative xmlns:adec="http://schemas.microsoft.com/office/drawing/2017/decorative" val="0"/>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chemeClr val="bg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chemeClr val="tx2"/>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dirty="0"/>
              <a:t>Click to add bullets</a:t>
            </a:r>
          </a:p>
          <a:p>
            <a:pPr lvl="1"/>
            <a:r>
              <a:rPr lang="en-US"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chemeClr val="bg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35692"/>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6722"/>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2994"/>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1"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0" y="1735740"/>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0"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0" y="2786722"/>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29"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28" y="3833128"/>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301943"/>
            <a:ext cx="3706784" cy="779169"/>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314264"/>
            <a:ext cx="3706784" cy="768196"/>
          </a:xfrm>
          <a:prstGeom prst="rect">
            <a:avLst/>
          </a:prstGeom>
        </p:spPr>
        <p:txBody>
          <a:bodyPr anchor="b"/>
          <a:lstStyle>
            <a:lvl1pPr>
              <a:defRPr sz="3000" b="1">
                <a:solidFill>
                  <a:schemeClr val="bg1"/>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455555"/>
            <a:ext cx="8152880" cy="509105"/>
          </a:xfrm>
          <a:prstGeom prst="rect">
            <a:avLst/>
          </a:prstGeom>
        </p:spPr>
        <p:txBody>
          <a:bodyPr anchor="ctr"/>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27013" indent="-227013">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2259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chemeClr val="bg2"/>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chemeClr val="tx2"/>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chemeClr val="tx2"/>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chemeClr val="tx2">
              <a:alpha val="75000"/>
            </a:scheme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chemeClr val="bg2"/>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chemeClr val="tx2">
              <a:alpha val="75000"/>
            </a:scheme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chemeClr val="bg2"/>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chemeClr val="tx2">
              <a:alpha val="75000"/>
            </a:scheme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chemeClr val="tx2"/>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chemeClr val="bg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able or Image">
    <p:spTree>
      <p:nvGrpSpPr>
        <p:cNvPr id="1" name=""/>
        <p:cNvGrpSpPr/>
        <p:nvPr/>
      </p:nvGrpSpPr>
      <p:grpSpPr>
        <a:xfrm>
          <a:off x="0" y="0"/>
          <a:ext cx="0" cy="0"/>
          <a:chOff x="0" y="0"/>
          <a:chExt cx="0" cy="0"/>
        </a:xfrm>
      </p:grpSpPr>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70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374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0848240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709293"/>
            <a:ext cx="4682835" cy="526467"/>
          </a:xfrm>
          <a:prstGeom prst="rect">
            <a:avLst/>
          </a:prstGeom>
        </p:spPr>
        <p:txBody>
          <a:bodyPr anchor="ctr"/>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dirty="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12857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3.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35" r:id="rId3"/>
    <p:sldLayoutId id="2147484090" r:id="rId4"/>
    <p:sldLayoutId id="2147483959" r:id="rId5"/>
    <p:sldLayoutId id="2147484092"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34" r:id="rId3"/>
    <p:sldLayoutId id="2147484015" r:id="rId4"/>
    <p:sldLayoutId id="2147484016" r:id="rId5"/>
    <p:sldLayoutId id="2147484027" r:id="rId6"/>
    <p:sldLayoutId id="2147484033"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Dated Data: Tracing Knowledge Cutoffs in Large Language Models</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51" y="3113212"/>
            <a:ext cx="8219053" cy="366706"/>
          </a:xfrm>
        </p:spPr>
        <p:txBody>
          <a:bodyPr>
            <a:normAutofit fontScale="92500"/>
          </a:bodyPr>
          <a:lstStyle/>
          <a:p>
            <a:r>
              <a:rPr lang="en-US" sz="1600" dirty="0"/>
              <a:t>Jeffrey Cheng, Marc </a:t>
            </a:r>
            <a:r>
              <a:rPr lang="en-US" sz="1600" dirty="0" err="1"/>
              <a:t>Marone</a:t>
            </a:r>
            <a:r>
              <a:rPr lang="en-US" sz="1600" dirty="0"/>
              <a:t>, Orion Weller, Dawn Lawrie, Daniel </a:t>
            </a:r>
            <a:r>
              <a:rPr lang="en-US" sz="1600" dirty="0" err="1"/>
              <a:t>Khashabi</a:t>
            </a:r>
            <a:r>
              <a:rPr lang="en-US" sz="1600" dirty="0"/>
              <a:t>, Benjamin Van </a:t>
            </a:r>
            <a:r>
              <a:rPr lang="en-US" sz="1600" dirty="0" err="1"/>
              <a:t>Durme</a:t>
            </a:r>
            <a:endParaRPr lang="en-US" sz="1600" dirty="0"/>
          </a:p>
        </p:txBody>
      </p:sp>
    </p:spTree>
    <p:extLst>
      <p:ext uri="{BB962C8B-B14F-4D97-AF65-F5344CB8AC3E}">
        <p14:creationId xmlns:p14="http://schemas.microsoft.com/office/powerpoint/2010/main" val="220832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2252F72-D370-BA68-BC24-85773DCECEFA}"/>
              </a:ext>
            </a:extLst>
          </p:cNvPr>
          <p:cNvPicPr>
            <a:picLocks noChangeAspect="1"/>
          </p:cNvPicPr>
          <p:nvPr/>
        </p:nvPicPr>
        <p:blipFill>
          <a:blip r:embed="rId3"/>
          <a:stretch>
            <a:fillRect/>
          </a:stretch>
        </p:blipFill>
        <p:spPr>
          <a:xfrm>
            <a:off x="1022713" y="1535724"/>
            <a:ext cx="7098571" cy="2742762"/>
          </a:xfrm>
          <a:prstGeom prst="rect">
            <a:avLst/>
          </a:prstGeom>
        </p:spPr>
      </p:pic>
      <p:pic>
        <p:nvPicPr>
          <p:cNvPr id="30" name="Picture 29">
            <a:extLst>
              <a:ext uri="{FF2B5EF4-FFF2-40B4-BE49-F238E27FC236}">
                <a16:creationId xmlns:a16="http://schemas.microsoft.com/office/drawing/2014/main" id="{DA3006DC-9CC6-794A-8BDA-A73E06BDE6BA}"/>
              </a:ext>
            </a:extLst>
          </p:cNvPr>
          <p:cNvPicPr>
            <a:picLocks noChangeAspect="1"/>
          </p:cNvPicPr>
          <p:nvPr/>
        </p:nvPicPr>
        <p:blipFill>
          <a:blip r:embed="rId4"/>
          <a:stretch>
            <a:fillRect/>
          </a:stretch>
        </p:blipFill>
        <p:spPr>
          <a:xfrm>
            <a:off x="1022713" y="1535724"/>
            <a:ext cx="7098571" cy="2742762"/>
          </a:xfrm>
          <a:prstGeom prst="rect">
            <a:avLst/>
          </a:prstGeom>
        </p:spPr>
      </p:pic>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Wikipedia Results – Pile Derived Models</a:t>
            </a:r>
          </a:p>
        </p:txBody>
      </p:sp>
      <p:sp>
        <p:nvSpPr>
          <p:cNvPr id="3" name="TextBox 2">
            <a:extLst>
              <a:ext uri="{FF2B5EF4-FFF2-40B4-BE49-F238E27FC236}">
                <a16:creationId xmlns:a16="http://schemas.microsoft.com/office/drawing/2014/main" id="{70FCEE1D-F925-D917-F489-C572FFC4FF6C}"/>
              </a:ext>
            </a:extLst>
          </p:cNvPr>
          <p:cNvSpPr txBox="1"/>
          <p:nvPr/>
        </p:nvSpPr>
        <p:spPr>
          <a:xfrm>
            <a:off x="1569790" y="2094696"/>
            <a:ext cx="6004416" cy="954107"/>
          </a:xfrm>
          <a:prstGeom prst="rect">
            <a:avLst/>
          </a:prstGeom>
          <a:noFill/>
        </p:spPr>
        <p:txBody>
          <a:bodyPr wrap="square" rtlCol="0">
            <a:spAutoFit/>
          </a:bodyPr>
          <a:lstStyle/>
          <a:p>
            <a:r>
              <a:rPr lang="en-US" sz="1400" b="1" dirty="0"/>
              <a:t>Pile </a:t>
            </a:r>
            <a:r>
              <a:rPr lang="en-US" sz="1400" dirty="0"/>
              <a:t>(</a:t>
            </a:r>
            <a:r>
              <a:rPr lang="en-US" sz="1400" dirty="0" err="1"/>
              <a:t>EleutherAI</a:t>
            </a:r>
            <a:r>
              <a:rPr lang="en-US" sz="1400" dirty="0"/>
              <a:t>)</a:t>
            </a:r>
          </a:p>
          <a:p>
            <a:endParaRPr lang="en-US" sz="1400" i="1" dirty="0">
              <a:highlight>
                <a:srgbClr val="00FF00"/>
              </a:highlight>
            </a:endParaRPr>
          </a:p>
          <a:p>
            <a:r>
              <a:rPr lang="en-US" sz="1400" i="1" dirty="0"/>
              <a:t>We use the </a:t>
            </a:r>
            <a:r>
              <a:rPr lang="en-US" sz="1400" i="1" dirty="0" err="1">
                <a:highlight>
                  <a:srgbClr val="00FF00"/>
                </a:highlight>
              </a:rPr>
              <a:t>wikipedia</a:t>
            </a:r>
            <a:r>
              <a:rPr lang="en-US" sz="1400" i="1" dirty="0">
                <a:highlight>
                  <a:srgbClr val="00FF00"/>
                </a:highlight>
              </a:rPr>
              <a:t>/2020301.en dataset </a:t>
            </a:r>
            <a:r>
              <a:rPr lang="en-US" sz="1400" i="1" dirty="0"/>
              <a:t>from TensorFlow Datasets. We prepend the title to the body of each article, separated by two newlines.</a:t>
            </a:r>
          </a:p>
        </p:txBody>
      </p:sp>
    </p:spTree>
    <p:extLst>
      <p:ext uri="{BB962C8B-B14F-4D97-AF65-F5344CB8AC3E}">
        <p14:creationId xmlns:p14="http://schemas.microsoft.com/office/powerpoint/2010/main" val="405002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E7F636C-37B7-43D5-AFA1-691AE42B0E7D}"/>
              </a:ext>
            </a:extLst>
          </p:cNvPr>
          <p:cNvSpPr>
            <a:spLocks noGrp="1"/>
          </p:cNvSpPr>
          <p:nvPr>
            <p:ph type="body" sz="quarter" idx="16"/>
          </p:nvPr>
        </p:nvSpPr>
        <p:spPr/>
        <p:txBody>
          <a:bodyPr anchor="ctr"/>
          <a:lstStyle/>
          <a:p>
            <a:pPr algn="ctr"/>
            <a:r>
              <a:rPr lang="en-US" sz="3600" dirty="0">
                <a:latin typeface="Tahoma" panose="020B0604030504040204" pitchFamily="34" charset="0"/>
                <a:ea typeface="Tahoma" panose="020B0604030504040204" pitchFamily="34" charset="0"/>
                <a:cs typeface="Tahoma" panose="020B0604030504040204" pitchFamily="34" charset="0"/>
              </a:rPr>
              <a:t>Why do there exist discrepancies between effective</a:t>
            </a:r>
            <a:r>
              <a:rPr lang="en-US" sz="3600" i="1" dirty="0">
                <a:latin typeface="Tahoma" panose="020B0604030504040204" pitchFamily="34" charset="0"/>
                <a:ea typeface="Tahoma" panose="020B0604030504040204" pitchFamily="34" charset="0"/>
                <a:cs typeface="Tahoma" panose="020B0604030504040204" pitchFamily="34" charset="0"/>
              </a:rPr>
              <a:t> </a:t>
            </a:r>
            <a:r>
              <a:rPr lang="en-US" sz="3600" dirty="0">
                <a:latin typeface="Tahoma" panose="020B0604030504040204" pitchFamily="34" charset="0"/>
                <a:ea typeface="Tahoma" panose="020B0604030504040204" pitchFamily="34" charset="0"/>
                <a:cs typeface="Tahoma" panose="020B0604030504040204" pitchFamily="34" charset="0"/>
              </a:rPr>
              <a:t>and reported cutoffs?</a:t>
            </a:r>
          </a:p>
        </p:txBody>
      </p:sp>
    </p:spTree>
    <p:extLst>
      <p:ext uri="{BB962C8B-B14F-4D97-AF65-F5344CB8AC3E}">
        <p14:creationId xmlns:p14="http://schemas.microsoft.com/office/powerpoint/2010/main" val="1666626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60FF-52DF-B75A-3542-F7C7225F32D1}"/>
              </a:ext>
            </a:extLst>
          </p:cNvPr>
          <p:cNvSpPr>
            <a:spLocks noGrp="1"/>
          </p:cNvSpPr>
          <p:nvPr>
            <p:ph type="title"/>
          </p:nvPr>
        </p:nvSpPr>
        <p:spPr>
          <a:xfrm>
            <a:off x="533919" y="315596"/>
            <a:ext cx="8085415" cy="509105"/>
          </a:xfrm>
        </p:spPr>
        <p:txBody>
          <a:bodyPr/>
          <a:lstStyle/>
          <a:p>
            <a:r>
              <a:rPr lang="en-US" sz="2800" dirty="0"/>
              <a:t>Effective and Reported Cutoff Misalignment</a:t>
            </a:r>
          </a:p>
        </p:txBody>
      </p:sp>
      <p:sp>
        <p:nvSpPr>
          <p:cNvPr id="3" name="Text Placeholder 2">
            <a:extLst>
              <a:ext uri="{FF2B5EF4-FFF2-40B4-BE49-F238E27FC236}">
                <a16:creationId xmlns:a16="http://schemas.microsoft.com/office/drawing/2014/main" id="{EB7EEA3B-67FE-6718-18A2-A0A07798C553}"/>
              </a:ext>
            </a:extLst>
          </p:cNvPr>
          <p:cNvSpPr>
            <a:spLocks noGrp="1"/>
          </p:cNvSpPr>
          <p:nvPr>
            <p:ph type="body" sz="quarter" idx="16"/>
          </p:nvPr>
        </p:nvSpPr>
        <p:spPr/>
        <p:txBody>
          <a:bodyPr anchor="ctr"/>
          <a:lstStyle/>
          <a:p>
            <a:r>
              <a:rPr lang="en-US" sz="2800" dirty="0"/>
              <a:t>CommonCrawl Misalignments</a:t>
            </a:r>
          </a:p>
          <a:p>
            <a:pPr marL="0" indent="0">
              <a:buNone/>
            </a:pPr>
            <a:endParaRPr lang="en-US" sz="2800" dirty="0"/>
          </a:p>
          <a:p>
            <a:r>
              <a:rPr lang="en-US" sz="2800" dirty="0">
                <a:solidFill>
                  <a:srgbClr val="9FA4B0"/>
                </a:solidFill>
              </a:rPr>
              <a:t>Complications in Deduplication Pipelines</a:t>
            </a:r>
          </a:p>
        </p:txBody>
      </p:sp>
    </p:spTree>
    <p:extLst>
      <p:ext uri="{BB962C8B-B14F-4D97-AF65-F5344CB8AC3E}">
        <p14:creationId xmlns:p14="http://schemas.microsoft.com/office/powerpoint/2010/main" val="191184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CommonCrawl Misalignments</a:t>
            </a:r>
          </a:p>
        </p:txBody>
      </p:sp>
      <p:sp>
        <p:nvSpPr>
          <p:cNvPr id="11" name="Text Placeholder 10">
            <a:extLst>
              <a:ext uri="{FF2B5EF4-FFF2-40B4-BE49-F238E27FC236}">
                <a16:creationId xmlns:a16="http://schemas.microsoft.com/office/drawing/2014/main" id="{1FE2E3F4-400D-8B9A-D42B-235579410F90}"/>
              </a:ext>
            </a:extLst>
          </p:cNvPr>
          <p:cNvSpPr>
            <a:spLocks noGrp="1"/>
          </p:cNvSpPr>
          <p:nvPr>
            <p:ph type="body" sz="quarter" idx="16"/>
          </p:nvPr>
        </p:nvSpPr>
        <p:spPr>
          <a:xfrm>
            <a:off x="533919" y="1390650"/>
            <a:ext cx="8085415" cy="387110"/>
          </a:xfrm>
        </p:spPr>
        <p:txBody>
          <a:bodyPr/>
          <a:lstStyle/>
          <a:p>
            <a:r>
              <a:rPr lang="en-US" dirty="0"/>
              <a:t>Many LLMs train on CommonCrawl dumps</a:t>
            </a:r>
          </a:p>
          <a:p>
            <a:r>
              <a:rPr lang="en-US" dirty="0"/>
              <a:t>Breakdown of </a:t>
            </a:r>
            <a:r>
              <a:rPr lang="en-US" dirty="0" err="1"/>
              <a:t>RedPajamas</a:t>
            </a:r>
            <a:r>
              <a:rPr lang="en-US" dirty="0"/>
              <a:t> training corpus:</a:t>
            </a:r>
          </a:p>
        </p:txBody>
      </p:sp>
      <p:pic>
        <p:nvPicPr>
          <p:cNvPr id="18" name="Picture 17">
            <a:extLst>
              <a:ext uri="{FF2B5EF4-FFF2-40B4-BE49-F238E27FC236}">
                <a16:creationId xmlns:a16="http://schemas.microsoft.com/office/drawing/2014/main" id="{AEE584FD-8435-F90E-2F62-3F604CACAAE2}"/>
              </a:ext>
            </a:extLst>
          </p:cNvPr>
          <p:cNvPicPr>
            <a:picLocks noChangeAspect="1"/>
          </p:cNvPicPr>
          <p:nvPr/>
        </p:nvPicPr>
        <p:blipFill>
          <a:blip r:embed="rId3"/>
          <a:stretch>
            <a:fillRect/>
          </a:stretch>
        </p:blipFill>
        <p:spPr>
          <a:xfrm>
            <a:off x="1371600" y="2063012"/>
            <a:ext cx="6400800" cy="2037492"/>
          </a:xfrm>
          <a:prstGeom prst="rect">
            <a:avLst/>
          </a:prstGeom>
        </p:spPr>
      </p:pic>
      <p:pic>
        <p:nvPicPr>
          <p:cNvPr id="20" name="Picture 19">
            <a:extLst>
              <a:ext uri="{FF2B5EF4-FFF2-40B4-BE49-F238E27FC236}">
                <a16:creationId xmlns:a16="http://schemas.microsoft.com/office/drawing/2014/main" id="{0225D276-9A99-D13E-14C1-5962B60713BB}"/>
              </a:ext>
            </a:extLst>
          </p:cNvPr>
          <p:cNvPicPr>
            <a:picLocks noChangeAspect="1"/>
          </p:cNvPicPr>
          <p:nvPr/>
        </p:nvPicPr>
        <p:blipFill>
          <a:blip r:embed="rId4"/>
          <a:stretch>
            <a:fillRect/>
          </a:stretch>
        </p:blipFill>
        <p:spPr>
          <a:xfrm>
            <a:off x="1371600" y="2063012"/>
            <a:ext cx="6400801" cy="2037492"/>
          </a:xfrm>
          <a:prstGeom prst="rect">
            <a:avLst/>
          </a:prstGeom>
        </p:spPr>
      </p:pic>
      <p:pic>
        <p:nvPicPr>
          <p:cNvPr id="22" name="Picture 21">
            <a:extLst>
              <a:ext uri="{FF2B5EF4-FFF2-40B4-BE49-F238E27FC236}">
                <a16:creationId xmlns:a16="http://schemas.microsoft.com/office/drawing/2014/main" id="{3E37027B-92D9-2491-FA5B-390B98D58EF4}"/>
              </a:ext>
            </a:extLst>
          </p:cNvPr>
          <p:cNvPicPr>
            <a:picLocks noChangeAspect="1"/>
          </p:cNvPicPr>
          <p:nvPr/>
        </p:nvPicPr>
        <p:blipFill>
          <a:blip r:embed="rId5"/>
          <a:stretch>
            <a:fillRect/>
          </a:stretch>
        </p:blipFill>
        <p:spPr>
          <a:xfrm>
            <a:off x="1371599" y="2063011"/>
            <a:ext cx="6400802" cy="2037493"/>
          </a:xfrm>
          <a:prstGeom prst="rect">
            <a:avLst/>
          </a:prstGeom>
        </p:spPr>
      </p:pic>
      <p:sp>
        <p:nvSpPr>
          <p:cNvPr id="3" name="Rectangle: Rounded Corners 2">
            <a:extLst>
              <a:ext uri="{FF2B5EF4-FFF2-40B4-BE49-F238E27FC236}">
                <a16:creationId xmlns:a16="http://schemas.microsoft.com/office/drawing/2014/main" id="{8777F709-B8FB-C60C-01E0-F6C3D15D4880}"/>
              </a:ext>
            </a:extLst>
          </p:cNvPr>
          <p:cNvSpPr/>
          <p:nvPr/>
        </p:nvSpPr>
        <p:spPr>
          <a:xfrm>
            <a:off x="870857" y="4100504"/>
            <a:ext cx="7402286" cy="5874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CommonCrawl dumps contain old data that bias effective cutoffs.</a:t>
            </a:r>
          </a:p>
        </p:txBody>
      </p:sp>
    </p:spTree>
    <p:extLst>
      <p:ext uri="{BB962C8B-B14F-4D97-AF65-F5344CB8AC3E}">
        <p14:creationId xmlns:p14="http://schemas.microsoft.com/office/powerpoint/2010/main" val="191159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60FF-52DF-B75A-3542-F7C7225F32D1}"/>
              </a:ext>
            </a:extLst>
          </p:cNvPr>
          <p:cNvSpPr>
            <a:spLocks noGrp="1"/>
          </p:cNvSpPr>
          <p:nvPr>
            <p:ph type="title"/>
          </p:nvPr>
        </p:nvSpPr>
        <p:spPr>
          <a:xfrm>
            <a:off x="533919" y="315596"/>
            <a:ext cx="8085415" cy="509105"/>
          </a:xfrm>
        </p:spPr>
        <p:txBody>
          <a:bodyPr/>
          <a:lstStyle/>
          <a:p>
            <a:r>
              <a:rPr lang="en-US" sz="2800" dirty="0"/>
              <a:t>Effective and Reported Cutoff Misalignment</a:t>
            </a:r>
          </a:p>
        </p:txBody>
      </p:sp>
      <p:sp>
        <p:nvSpPr>
          <p:cNvPr id="3" name="Text Placeholder 2">
            <a:extLst>
              <a:ext uri="{FF2B5EF4-FFF2-40B4-BE49-F238E27FC236}">
                <a16:creationId xmlns:a16="http://schemas.microsoft.com/office/drawing/2014/main" id="{EB7EEA3B-67FE-6718-18A2-A0A07798C553}"/>
              </a:ext>
            </a:extLst>
          </p:cNvPr>
          <p:cNvSpPr>
            <a:spLocks noGrp="1"/>
          </p:cNvSpPr>
          <p:nvPr>
            <p:ph type="body" sz="quarter" idx="16"/>
          </p:nvPr>
        </p:nvSpPr>
        <p:spPr/>
        <p:txBody>
          <a:bodyPr anchor="ctr"/>
          <a:lstStyle/>
          <a:p>
            <a:r>
              <a:rPr lang="en-US" sz="2800" dirty="0">
                <a:solidFill>
                  <a:srgbClr val="9FA4B0"/>
                </a:solidFill>
              </a:rPr>
              <a:t>CommonCrawl Misalignments</a:t>
            </a:r>
          </a:p>
          <a:p>
            <a:pPr marL="0" indent="0">
              <a:buNone/>
            </a:pPr>
            <a:endParaRPr lang="en-US" sz="2800" dirty="0"/>
          </a:p>
          <a:p>
            <a:r>
              <a:rPr lang="en-US" sz="2800" dirty="0"/>
              <a:t>Complications in Deduplication Pipelines</a:t>
            </a:r>
          </a:p>
        </p:txBody>
      </p:sp>
    </p:spTree>
    <p:extLst>
      <p:ext uri="{BB962C8B-B14F-4D97-AF65-F5344CB8AC3E}">
        <p14:creationId xmlns:p14="http://schemas.microsoft.com/office/powerpoint/2010/main" val="37087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Deduplication Issues</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a:xfrm>
            <a:off x="533919" y="1390650"/>
            <a:ext cx="8085415" cy="1181099"/>
          </a:xfrm>
        </p:spPr>
        <p:txBody>
          <a:bodyPr/>
          <a:lstStyle/>
          <a:p>
            <a:r>
              <a:rPr lang="en-US" dirty="0"/>
              <a:t>It is common practice to deduplicate pre-training datasets</a:t>
            </a:r>
          </a:p>
          <a:p>
            <a:pPr lvl="1"/>
            <a:r>
              <a:rPr lang="en-US" dirty="0"/>
              <a:t>Fuzzy deduplication should remove different versions of Wikipedia documents</a:t>
            </a:r>
          </a:p>
          <a:p>
            <a:pPr lvl="1"/>
            <a:r>
              <a:rPr lang="en-US" dirty="0"/>
              <a:t>Exact deduplication should remove exact copies of Wikipedia document</a:t>
            </a:r>
          </a:p>
          <a:p>
            <a:r>
              <a:rPr lang="en-US" dirty="0"/>
              <a:t>We empirically find many duplicates in pretraining datasets!</a:t>
            </a:r>
          </a:p>
        </p:txBody>
      </p:sp>
      <p:sp>
        <p:nvSpPr>
          <p:cNvPr id="3" name="TextBox 2">
            <a:extLst>
              <a:ext uri="{FF2B5EF4-FFF2-40B4-BE49-F238E27FC236}">
                <a16:creationId xmlns:a16="http://schemas.microsoft.com/office/drawing/2014/main" id="{80251208-07D2-556F-1632-27D138A6C34E}"/>
              </a:ext>
            </a:extLst>
          </p:cNvPr>
          <p:cNvSpPr txBox="1"/>
          <p:nvPr/>
        </p:nvSpPr>
        <p:spPr>
          <a:xfrm>
            <a:off x="194806" y="2767053"/>
            <a:ext cx="4377194" cy="1815882"/>
          </a:xfrm>
          <a:prstGeom prst="rect">
            <a:avLst/>
          </a:prstGeom>
          <a:noFill/>
        </p:spPr>
        <p:txBody>
          <a:bodyPr wrap="square" rtlCol="0">
            <a:spAutoFit/>
          </a:bodyPr>
          <a:lstStyle/>
          <a:p>
            <a:r>
              <a:rPr lang="en-US" sz="800" dirty="0"/>
              <a:t>By the end of the 17th century, the Chinese economy had recovered from the devastation caused by the wars in which the Ming dynasty were overthrown, and the resulting breakdown of </a:t>
            </a:r>
            <a:r>
              <a:rPr lang="en-US" sz="800" dirty="0">
                <a:highlight>
                  <a:srgbClr val="00FFFF"/>
                </a:highlight>
              </a:rPr>
              <a:t>order.[147]</a:t>
            </a:r>
            <a:r>
              <a:rPr lang="en-US" sz="800" dirty="0"/>
              <a:t> In the following century, markets continued to expand as in the late Ming period, but with more trade between regions, a greater dependence on overseas markets and a greatly increased </a:t>
            </a:r>
            <a:r>
              <a:rPr lang="en-US" sz="800" dirty="0">
                <a:highlight>
                  <a:srgbClr val="00FFFF"/>
                </a:highlight>
              </a:rPr>
              <a:t>population.[148][149] </a:t>
            </a:r>
            <a:r>
              <a:rPr lang="en-US" sz="800" dirty="0"/>
              <a:t>The government broadened land ownership by returning land that had been sold to large landowners in the late Ming period by families unable to pay the land </a:t>
            </a:r>
            <a:r>
              <a:rPr lang="en-US" sz="800" dirty="0">
                <a:highlight>
                  <a:srgbClr val="00FFFF"/>
                </a:highlight>
              </a:rPr>
              <a:t>tax.[150] </a:t>
            </a:r>
            <a:r>
              <a:rPr lang="en-US" sz="800" dirty="0"/>
              <a:t>To give people more incentives to participate in the market, they reduced the tax burden in comparison with the late Ming, and replaced the corvée system with a head tax used to hire </a:t>
            </a:r>
            <a:r>
              <a:rPr lang="en-US" sz="800" dirty="0">
                <a:highlight>
                  <a:srgbClr val="00FFFF"/>
                </a:highlight>
              </a:rPr>
              <a:t>laborers.[151] </a:t>
            </a:r>
            <a:r>
              <a:rPr lang="en-US" sz="800" dirty="0"/>
              <a:t>The administration of the Grand Canal was made more efficient, and transport opened to private </a:t>
            </a:r>
            <a:r>
              <a:rPr lang="en-US" sz="800" dirty="0">
                <a:highlight>
                  <a:srgbClr val="00FFFF"/>
                </a:highlight>
              </a:rPr>
              <a:t>merchants.[152]</a:t>
            </a:r>
            <a:r>
              <a:rPr lang="en-US" sz="800" dirty="0"/>
              <a:t> A system of monitoring grain prices eliminated severe shortages, and enabled the price of rice to rise slowly and smoothly through the 18th </a:t>
            </a:r>
            <a:r>
              <a:rPr lang="en-US" sz="800" dirty="0">
                <a:highlight>
                  <a:srgbClr val="00FFFF"/>
                </a:highlight>
              </a:rPr>
              <a:t>century.[153] </a:t>
            </a:r>
            <a:r>
              <a:rPr lang="en-US" sz="800" dirty="0"/>
              <a:t>Wary of the power of wealthy merchants, Qing rulers limited their trading licenses and usually refused them permission to open new mines, except in poor areas ...</a:t>
            </a:r>
          </a:p>
        </p:txBody>
      </p:sp>
      <p:sp>
        <p:nvSpPr>
          <p:cNvPr id="9" name="TextBox 8">
            <a:extLst>
              <a:ext uri="{FF2B5EF4-FFF2-40B4-BE49-F238E27FC236}">
                <a16:creationId xmlns:a16="http://schemas.microsoft.com/office/drawing/2014/main" id="{5A1AF3F7-BA0A-8262-B4D3-6B3FDCB6F0C4}"/>
              </a:ext>
            </a:extLst>
          </p:cNvPr>
          <p:cNvSpPr txBox="1"/>
          <p:nvPr/>
        </p:nvSpPr>
        <p:spPr>
          <a:xfrm>
            <a:off x="4572000" y="2767053"/>
            <a:ext cx="4377194" cy="1815882"/>
          </a:xfrm>
          <a:prstGeom prst="rect">
            <a:avLst/>
          </a:prstGeom>
          <a:noFill/>
        </p:spPr>
        <p:txBody>
          <a:bodyPr wrap="square" rtlCol="0">
            <a:spAutoFit/>
          </a:bodyPr>
          <a:lstStyle/>
          <a:p>
            <a:r>
              <a:rPr lang="en-US" sz="800" dirty="0"/>
              <a:t>By the end of the 17th century, the Chinese economy had recovered from the devastation caused by the wars in which the Ming dynasty were overthrown, and the resulting breakdown of </a:t>
            </a:r>
            <a:r>
              <a:rPr lang="en-US" sz="800" dirty="0">
                <a:highlight>
                  <a:srgbClr val="00FF00"/>
                </a:highlight>
              </a:rPr>
              <a:t>order.[148] </a:t>
            </a:r>
            <a:r>
              <a:rPr lang="en-US" sz="800" dirty="0"/>
              <a:t>In the following century, markets continued to expand as in the late Ming period, but with more trade between regions, a greater dependence on overseas markets and a greatly increased </a:t>
            </a:r>
            <a:r>
              <a:rPr lang="en-US" sz="800" dirty="0">
                <a:highlight>
                  <a:srgbClr val="00FF00"/>
                </a:highlight>
              </a:rPr>
              <a:t>population.[149][150] </a:t>
            </a:r>
            <a:r>
              <a:rPr lang="en-US" sz="800" dirty="0"/>
              <a:t>The government broadened land ownership by returning land that had been sold to large landowners in the late Ming period by families unable to pay the land </a:t>
            </a:r>
            <a:r>
              <a:rPr lang="en-US" sz="800" dirty="0">
                <a:highlight>
                  <a:srgbClr val="00FF00"/>
                </a:highlight>
              </a:rPr>
              <a:t>tax.[151] </a:t>
            </a:r>
            <a:r>
              <a:rPr lang="en-US" sz="800" dirty="0"/>
              <a:t>To give people more incentives to participate in the market, they reduced the tax burden in comparison with the late Ming, and replaced the corvée system with a head tax used to hire </a:t>
            </a:r>
            <a:r>
              <a:rPr lang="en-US" sz="800" dirty="0">
                <a:highlight>
                  <a:srgbClr val="00FF00"/>
                </a:highlight>
              </a:rPr>
              <a:t>laborers.[152] </a:t>
            </a:r>
            <a:r>
              <a:rPr lang="en-US" sz="800" dirty="0"/>
              <a:t>The administration of the Grand Canal was made more efficient, and transport opened to private </a:t>
            </a:r>
            <a:r>
              <a:rPr lang="en-US" sz="800" dirty="0">
                <a:highlight>
                  <a:srgbClr val="00FF00"/>
                </a:highlight>
              </a:rPr>
              <a:t>merchants.[153] </a:t>
            </a:r>
            <a:r>
              <a:rPr lang="en-US" sz="800" dirty="0"/>
              <a:t>A system of monitoring grain prices eliminated severe shortages, and enabled the price of rice to rise slowly and smoothly through the 18th </a:t>
            </a:r>
            <a:r>
              <a:rPr lang="en-US" sz="800" dirty="0">
                <a:highlight>
                  <a:srgbClr val="00FF00"/>
                </a:highlight>
              </a:rPr>
              <a:t>century.[154] </a:t>
            </a:r>
            <a:r>
              <a:rPr lang="en-US" sz="800" dirty="0"/>
              <a:t>Wary of the power of wealthy merchants, Qing rulers limited their trading licenses and usually refused them permission to open new mines, except in poor areas ...</a:t>
            </a:r>
          </a:p>
        </p:txBody>
      </p:sp>
    </p:spTree>
    <p:extLst>
      <p:ext uri="{BB962C8B-B14F-4D97-AF65-F5344CB8AC3E}">
        <p14:creationId xmlns:p14="http://schemas.microsoft.com/office/powerpoint/2010/main" val="39479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Deduplication Issues</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a:xfrm>
            <a:off x="533919" y="1390651"/>
            <a:ext cx="8085415" cy="587440"/>
          </a:xfrm>
        </p:spPr>
        <p:txBody>
          <a:bodyPr/>
          <a:lstStyle/>
          <a:p>
            <a:r>
              <a:rPr lang="en-US" dirty="0"/>
              <a:t>The Pile purposely upsamples Wikipedia documents at reported cutoff</a:t>
            </a:r>
          </a:p>
        </p:txBody>
      </p:sp>
      <p:pic>
        <p:nvPicPr>
          <p:cNvPr id="10" name="Picture 9" descr="A graph of a graph">
            <a:extLst>
              <a:ext uri="{FF2B5EF4-FFF2-40B4-BE49-F238E27FC236}">
                <a16:creationId xmlns:a16="http://schemas.microsoft.com/office/drawing/2014/main" id="{8067D927-180B-6779-3A66-A5B62AA1AB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8852"/>
          <a:stretch/>
        </p:blipFill>
        <p:spPr>
          <a:xfrm>
            <a:off x="1764226" y="1978091"/>
            <a:ext cx="5615547" cy="1971054"/>
          </a:xfrm>
          <a:prstGeom prst="rect">
            <a:avLst/>
          </a:prstGeom>
        </p:spPr>
      </p:pic>
      <p:sp>
        <p:nvSpPr>
          <p:cNvPr id="3" name="Rectangle: Rounded Corners 2">
            <a:extLst>
              <a:ext uri="{FF2B5EF4-FFF2-40B4-BE49-F238E27FC236}">
                <a16:creationId xmlns:a16="http://schemas.microsoft.com/office/drawing/2014/main" id="{DD2E4BCC-49F4-F646-B409-A28370BD7146}"/>
              </a:ext>
            </a:extLst>
          </p:cNvPr>
          <p:cNvSpPr/>
          <p:nvPr/>
        </p:nvSpPr>
        <p:spPr>
          <a:xfrm>
            <a:off x="870857" y="4133901"/>
            <a:ext cx="7402286" cy="5874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Duplicate documents bias effective cutoff towards their version date.</a:t>
            </a:r>
          </a:p>
        </p:txBody>
      </p:sp>
    </p:spTree>
    <p:extLst>
      <p:ext uri="{BB962C8B-B14F-4D97-AF65-F5344CB8AC3E}">
        <p14:creationId xmlns:p14="http://schemas.microsoft.com/office/powerpoint/2010/main" val="255014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A8B8-7927-02BB-8CE1-05E5DA5DD961}"/>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1B3C5412-09F9-ACF7-DBED-E646BCA9985B}"/>
              </a:ext>
            </a:extLst>
          </p:cNvPr>
          <p:cNvSpPr>
            <a:spLocks noGrp="1"/>
          </p:cNvSpPr>
          <p:nvPr>
            <p:ph type="body" sz="quarter" idx="16"/>
          </p:nvPr>
        </p:nvSpPr>
        <p:spPr/>
        <p:txBody>
          <a:bodyPr/>
          <a:lstStyle/>
          <a:p>
            <a:r>
              <a:rPr lang="en-US" dirty="0"/>
              <a:t>There </a:t>
            </a:r>
            <a:r>
              <a:rPr lang="en-US" b="1" dirty="0"/>
              <a:t>do</a:t>
            </a:r>
            <a:r>
              <a:rPr lang="en-US" dirty="0"/>
              <a:t> exist discrepancies between effective and reported knowledge cutoffs in modern LLMs</a:t>
            </a:r>
          </a:p>
          <a:p>
            <a:endParaRPr lang="en-US" dirty="0"/>
          </a:p>
          <a:p>
            <a:r>
              <a:rPr lang="en-US" dirty="0"/>
              <a:t>Effective cutoffs of modern LLMs are years earlier than reported cutoff</a:t>
            </a:r>
          </a:p>
          <a:p>
            <a:pPr lvl="1"/>
            <a:r>
              <a:rPr lang="en-US" dirty="0"/>
              <a:t>CommonCrawl dumps include older versions of resources</a:t>
            </a:r>
          </a:p>
          <a:p>
            <a:pPr lvl="1"/>
            <a:r>
              <a:rPr lang="en-US" dirty="0"/>
              <a:t>Old versions and their duplicates are not removed by deduplication pipelines</a:t>
            </a:r>
          </a:p>
          <a:p>
            <a:pPr marL="0" indent="0">
              <a:buNone/>
            </a:pPr>
            <a:endParaRPr lang="en-US" dirty="0"/>
          </a:p>
          <a:p>
            <a:r>
              <a:rPr lang="en-US" dirty="0"/>
              <a:t>Effective cutoffs of Pile-derived models matches their reported cutoff</a:t>
            </a:r>
          </a:p>
          <a:p>
            <a:pPr lvl="1"/>
            <a:r>
              <a:rPr lang="en-US" dirty="0"/>
              <a:t>Small amount of CommonCrawl used (&lt; 25% of one CC dump)</a:t>
            </a:r>
          </a:p>
          <a:p>
            <a:pPr lvl="1"/>
            <a:r>
              <a:rPr lang="en-US" dirty="0"/>
              <a:t>3x upsampling of versions at reported cutoff date</a:t>
            </a:r>
          </a:p>
          <a:p>
            <a:pPr marL="342900" lvl="1" indent="0">
              <a:buNone/>
            </a:pPr>
            <a:endParaRPr lang="en-US" dirty="0"/>
          </a:p>
          <a:p>
            <a:pPr marL="0" indent="0">
              <a:buNone/>
            </a:pPr>
            <a:endParaRPr lang="en-US" dirty="0"/>
          </a:p>
        </p:txBody>
      </p:sp>
    </p:spTree>
    <p:extLst>
      <p:ext uri="{BB962C8B-B14F-4D97-AF65-F5344CB8AC3E}">
        <p14:creationId xmlns:p14="http://schemas.microsoft.com/office/powerpoint/2010/main" val="241219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60FF-52DF-B75A-3542-F7C7225F32D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EB7EEA3B-67FE-6718-18A2-A0A07798C553}"/>
              </a:ext>
            </a:extLst>
          </p:cNvPr>
          <p:cNvSpPr>
            <a:spLocks noGrp="1"/>
          </p:cNvSpPr>
          <p:nvPr>
            <p:ph type="body" sz="quarter" idx="16"/>
          </p:nvPr>
        </p:nvSpPr>
        <p:spPr/>
        <p:txBody>
          <a:bodyPr/>
          <a:lstStyle/>
          <a:p>
            <a:r>
              <a:rPr lang="en-US" dirty="0"/>
              <a:t>I am applying for PhD programs this cycle!</a:t>
            </a:r>
          </a:p>
        </p:txBody>
      </p:sp>
    </p:spTree>
    <p:extLst>
      <p:ext uri="{BB962C8B-B14F-4D97-AF65-F5344CB8AC3E}">
        <p14:creationId xmlns:p14="http://schemas.microsoft.com/office/powerpoint/2010/main" val="290167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Pretraining datasets</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a:xfrm>
            <a:off x="533919" y="1390650"/>
            <a:ext cx="8085415" cy="3066150"/>
          </a:xfrm>
        </p:spPr>
        <p:txBody>
          <a:bodyPr/>
          <a:lstStyle/>
          <a:p>
            <a:r>
              <a:rPr lang="en-US" dirty="0"/>
              <a:t>The Pile</a:t>
            </a:r>
          </a:p>
          <a:p>
            <a:pPr lvl="1"/>
            <a:r>
              <a:rPr lang="en-US" dirty="0"/>
              <a:t>Open access curated dataset with 22 sub-datasets (</a:t>
            </a:r>
            <a:r>
              <a:rPr lang="en-US" dirty="0" err="1"/>
              <a:t>arXiv</a:t>
            </a:r>
            <a:r>
              <a:rPr lang="en-US" dirty="0"/>
              <a:t>, Wikipedia, etc.)</a:t>
            </a:r>
          </a:p>
          <a:p>
            <a:pPr lvl="1"/>
            <a:r>
              <a:rPr lang="en-US" dirty="0"/>
              <a:t>Contains 22 random chunks from the 3679 extracted from 7 years of CommonCrawl Dumps (2013 – 2020)</a:t>
            </a:r>
          </a:p>
          <a:p>
            <a:pPr lvl="1"/>
            <a:r>
              <a:rPr lang="en-US" dirty="0"/>
              <a:t>Contains Wikipedia dump from March 2020</a:t>
            </a:r>
          </a:p>
          <a:p>
            <a:pPr lvl="1"/>
            <a:endParaRPr lang="en-US" dirty="0"/>
          </a:p>
          <a:p>
            <a:r>
              <a:rPr lang="en-US" dirty="0"/>
              <a:t>C4</a:t>
            </a:r>
          </a:p>
          <a:p>
            <a:pPr lvl="1"/>
            <a:r>
              <a:rPr lang="en-US" dirty="0"/>
              <a:t>A single heavily processed CommonCrawl Dump from April 2019</a:t>
            </a:r>
          </a:p>
          <a:p>
            <a:pPr lvl="1"/>
            <a:endParaRPr lang="en-US" dirty="0"/>
          </a:p>
          <a:p>
            <a:pPr lvl="1"/>
            <a:endParaRPr lang="en-US" dirty="0"/>
          </a:p>
        </p:txBody>
      </p:sp>
    </p:spTree>
    <p:extLst>
      <p:ext uri="{BB962C8B-B14F-4D97-AF65-F5344CB8AC3E}">
        <p14:creationId xmlns:p14="http://schemas.microsoft.com/office/powerpoint/2010/main" val="319442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Knowledge Cutoffs</a:t>
            </a:r>
          </a:p>
        </p:txBody>
      </p:sp>
      <p:pic>
        <p:nvPicPr>
          <p:cNvPr id="4" name="Picture 3">
            <a:extLst>
              <a:ext uri="{FF2B5EF4-FFF2-40B4-BE49-F238E27FC236}">
                <a16:creationId xmlns:a16="http://schemas.microsoft.com/office/drawing/2014/main" id="{112C04E2-CD8F-2DC4-A0A2-F7C494C36A69}"/>
              </a:ext>
            </a:extLst>
          </p:cNvPr>
          <p:cNvPicPr>
            <a:picLocks noChangeAspect="1"/>
          </p:cNvPicPr>
          <p:nvPr/>
        </p:nvPicPr>
        <p:blipFill>
          <a:blip r:embed="rId3"/>
          <a:stretch>
            <a:fillRect/>
          </a:stretch>
        </p:blipFill>
        <p:spPr>
          <a:xfrm>
            <a:off x="400145" y="2125878"/>
            <a:ext cx="4171855" cy="1278548"/>
          </a:xfrm>
          <a:prstGeom prst="rect">
            <a:avLst/>
          </a:prstGeom>
        </p:spPr>
      </p:pic>
      <p:pic>
        <p:nvPicPr>
          <p:cNvPr id="7" name="Picture 6">
            <a:extLst>
              <a:ext uri="{FF2B5EF4-FFF2-40B4-BE49-F238E27FC236}">
                <a16:creationId xmlns:a16="http://schemas.microsoft.com/office/drawing/2014/main" id="{1F2ABFAB-11F6-D0BF-B9AC-88221CD1A8D8}"/>
              </a:ext>
            </a:extLst>
          </p:cNvPr>
          <p:cNvPicPr>
            <a:picLocks noChangeAspect="1"/>
          </p:cNvPicPr>
          <p:nvPr/>
        </p:nvPicPr>
        <p:blipFill>
          <a:blip r:embed="rId4"/>
          <a:stretch>
            <a:fillRect/>
          </a:stretch>
        </p:blipFill>
        <p:spPr>
          <a:xfrm>
            <a:off x="672978" y="3676424"/>
            <a:ext cx="4843829" cy="672423"/>
          </a:xfrm>
          <a:prstGeom prst="rect">
            <a:avLst/>
          </a:prstGeom>
        </p:spPr>
      </p:pic>
      <p:pic>
        <p:nvPicPr>
          <p:cNvPr id="9" name="Picture 8">
            <a:extLst>
              <a:ext uri="{FF2B5EF4-FFF2-40B4-BE49-F238E27FC236}">
                <a16:creationId xmlns:a16="http://schemas.microsoft.com/office/drawing/2014/main" id="{9A93BFD2-CB61-DB63-2A6F-8A36A0F7435B}"/>
              </a:ext>
            </a:extLst>
          </p:cNvPr>
          <p:cNvPicPr>
            <a:picLocks noChangeAspect="1"/>
          </p:cNvPicPr>
          <p:nvPr/>
        </p:nvPicPr>
        <p:blipFill>
          <a:blip r:embed="rId5"/>
          <a:stretch>
            <a:fillRect/>
          </a:stretch>
        </p:blipFill>
        <p:spPr>
          <a:xfrm>
            <a:off x="3259381" y="1266562"/>
            <a:ext cx="4514851" cy="943102"/>
          </a:xfrm>
          <a:prstGeom prst="rect">
            <a:avLst/>
          </a:prstGeom>
        </p:spPr>
      </p:pic>
      <p:pic>
        <p:nvPicPr>
          <p:cNvPr id="11" name="Picture 10">
            <a:extLst>
              <a:ext uri="{FF2B5EF4-FFF2-40B4-BE49-F238E27FC236}">
                <a16:creationId xmlns:a16="http://schemas.microsoft.com/office/drawing/2014/main" id="{4442B037-4227-95FE-41C5-EA455413B206}"/>
              </a:ext>
            </a:extLst>
          </p:cNvPr>
          <p:cNvPicPr>
            <a:picLocks noChangeAspect="1"/>
          </p:cNvPicPr>
          <p:nvPr/>
        </p:nvPicPr>
        <p:blipFill>
          <a:blip r:embed="rId6"/>
          <a:stretch>
            <a:fillRect/>
          </a:stretch>
        </p:blipFill>
        <p:spPr>
          <a:xfrm>
            <a:off x="4971525" y="2511566"/>
            <a:ext cx="3931879" cy="779170"/>
          </a:xfrm>
          <a:prstGeom prst="rect">
            <a:avLst/>
          </a:prstGeom>
        </p:spPr>
      </p:pic>
    </p:spTree>
    <p:extLst>
      <p:ext uri="{BB962C8B-B14F-4D97-AF65-F5344CB8AC3E}">
        <p14:creationId xmlns:p14="http://schemas.microsoft.com/office/powerpoint/2010/main" val="234943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A11F-2482-4ED0-9214-5C64613CD30F}"/>
              </a:ext>
            </a:extLst>
          </p:cNvPr>
          <p:cNvSpPr>
            <a:spLocks noGrp="1"/>
          </p:cNvSpPr>
          <p:nvPr>
            <p:ph type="title"/>
          </p:nvPr>
        </p:nvSpPr>
        <p:spPr>
          <a:prstGeom prst="rect">
            <a:avLst/>
          </a:prstGeom>
        </p:spPr>
        <p:txBody>
          <a:bodyPr/>
          <a:lstStyle/>
          <a:p>
            <a:r>
              <a:rPr lang="en-US" dirty="0"/>
              <a:t>NYTimes</a:t>
            </a:r>
          </a:p>
        </p:txBody>
      </p:sp>
      <p:pic>
        <p:nvPicPr>
          <p:cNvPr id="6" name="Picture 5" descr="A graph of a graph with numbers&#10;&#10;Description automatically generated with medium confidence">
            <a:extLst>
              <a:ext uri="{FF2B5EF4-FFF2-40B4-BE49-F238E27FC236}">
                <a16:creationId xmlns:a16="http://schemas.microsoft.com/office/drawing/2014/main" id="{46AF5183-DC55-B2CF-EE77-04ECC8DD2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96806"/>
            <a:ext cx="7010400" cy="2164080"/>
          </a:xfrm>
          <a:prstGeom prst="rect">
            <a:avLst/>
          </a:prstGeom>
        </p:spPr>
      </p:pic>
    </p:spTree>
    <p:extLst>
      <p:ext uri="{BB962C8B-B14F-4D97-AF65-F5344CB8AC3E}">
        <p14:creationId xmlns:p14="http://schemas.microsoft.com/office/powerpoint/2010/main" val="3972663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Key Considerations</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a:xfrm>
            <a:off x="533919" y="1390651"/>
            <a:ext cx="8085415" cy="729691"/>
          </a:xfrm>
        </p:spPr>
        <p:txBody>
          <a:bodyPr/>
          <a:lstStyle/>
          <a:p>
            <a:r>
              <a:rPr lang="en-US" dirty="0"/>
              <a:t>Do all resources in the training data share the same reported knowledge cutoff?</a:t>
            </a:r>
          </a:p>
          <a:p>
            <a:r>
              <a:rPr lang="en-US" dirty="0"/>
              <a:t>Is the model’s knowledge of these resources aligned to their reported cutoff date?</a:t>
            </a:r>
          </a:p>
        </p:txBody>
      </p:sp>
      <p:sp>
        <p:nvSpPr>
          <p:cNvPr id="10" name="Rectangle: Rounded Corners 9">
            <a:extLst>
              <a:ext uri="{FF2B5EF4-FFF2-40B4-BE49-F238E27FC236}">
                <a16:creationId xmlns:a16="http://schemas.microsoft.com/office/drawing/2014/main" id="{C1D5CEC6-2D0B-4867-66AB-E64D71F0B192}"/>
              </a:ext>
            </a:extLst>
          </p:cNvPr>
          <p:cNvSpPr/>
          <p:nvPr/>
        </p:nvSpPr>
        <p:spPr>
          <a:xfrm>
            <a:off x="870857" y="2814568"/>
            <a:ext cx="7402286" cy="10813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a:t>
            </a:r>
            <a:r>
              <a:rPr lang="en-US" i="1" dirty="0"/>
              <a:t>effective cutoff </a:t>
            </a:r>
            <a:r>
              <a:rPr lang="en-US" dirty="0"/>
              <a:t>of an LLM with respect to a resource is the date that best matches the LLM’s knowledge of that resource.</a:t>
            </a:r>
            <a:endParaRPr lang="en-US" i="1" dirty="0"/>
          </a:p>
        </p:txBody>
      </p:sp>
      <p:pic>
        <p:nvPicPr>
          <p:cNvPr id="16" name="Picture 15" descr="A close-up of a paper&#10;&#10;Description automatically generated">
            <a:extLst>
              <a:ext uri="{FF2B5EF4-FFF2-40B4-BE49-F238E27FC236}">
                <a16:creationId xmlns:a16="http://schemas.microsoft.com/office/drawing/2014/main" id="{5F198BBE-9284-4E64-D930-C8CD865B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7" y="2484368"/>
            <a:ext cx="7402286" cy="1741714"/>
          </a:xfrm>
          <a:prstGeom prst="rect">
            <a:avLst/>
          </a:prstGeom>
        </p:spPr>
      </p:pic>
    </p:spTree>
    <p:extLst>
      <p:ext uri="{BB962C8B-B14F-4D97-AF65-F5344CB8AC3E}">
        <p14:creationId xmlns:p14="http://schemas.microsoft.com/office/powerpoint/2010/main" val="397178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E7F636C-37B7-43D5-AFA1-691AE42B0E7D}"/>
              </a:ext>
            </a:extLst>
          </p:cNvPr>
          <p:cNvSpPr>
            <a:spLocks noGrp="1"/>
          </p:cNvSpPr>
          <p:nvPr>
            <p:ph type="body" sz="quarter" idx="16"/>
          </p:nvPr>
        </p:nvSpPr>
        <p:spPr/>
        <p:txBody>
          <a:bodyPr anchor="ctr"/>
          <a:lstStyle/>
          <a:p>
            <a:pPr algn="ctr"/>
            <a:r>
              <a:rPr lang="en-US" sz="3600" dirty="0"/>
              <a:t>Are there discrepancies between effective and reported cutoffs?</a:t>
            </a:r>
            <a:endParaRPr lang="en-US" sz="3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1827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Key Considerations</a:t>
            </a:r>
          </a:p>
        </p:txBody>
      </p:sp>
      <p:pic>
        <p:nvPicPr>
          <p:cNvPr id="4" name="Picture 3">
            <a:extLst>
              <a:ext uri="{FF2B5EF4-FFF2-40B4-BE49-F238E27FC236}">
                <a16:creationId xmlns:a16="http://schemas.microsoft.com/office/drawing/2014/main" id="{033AE771-B2E6-2189-A46F-DBC5295B09D2}"/>
              </a:ext>
            </a:extLst>
          </p:cNvPr>
          <p:cNvPicPr>
            <a:picLocks noChangeAspect="1"/>
          </p:cNvPicPr>
          <p:nvPr/>
        </p:nvPicPr>
        <p:blipFill>
          <a:blip r:embed="rId3"/>
          <a:stretch>
            <a:fillRect/>
          </a:stretch>
        </p:blipFill>
        <p:spPr>
          <a:xfrm>
            <a:off x="1176793" y="1638367"/>
            <a:ext cx="6790414" cy="1193736"/>
          </a:xfrm>
          <a:prstGeom prst="rect">
            <a:avLst/>
          </a:prstGeom>
        </p:spPr>
      </p:pic>
      <p:pic>
        <p:nvPicPr>
          <p:cNvPr id="7" name="Picture 6">
            <a:extLst>
              <a:ext uri="{FF2B5EF4-FFF2-40B4-BE49-F238E27FC236}">
                <a16:creationId xmlns:a16="http://schemas.microsoft.com/office/drawing/2014/main" id="{AEB05652-0DCC-14E8-4A0F-B934E1FE7911}"/>
              </a:ext>
            </a:extLst>
          </p:cNvPr>
          <p:cNvPicPr>
            <a:picLocks noChangeAspect="1"/>
          </p:cNvPicPr>
          <p:nvPr/>
        </p:nvPicPr>
        <p:blipFill>
          <a:blip r:embed="rId4"/>
          <a:stretch>
            <a:fillRect/>
          </a:stretch>
        </p:blipFill>
        <p:spPr>
          <a:xfrm>
            <a:off x="418356" y="2962647"/>
            <a:ext cx="4042328" cy="1163074"/>
          </a:xfrm>
          <a:prstGeom prst="rect">
            <a:avLst/>
          </a:prstGeom>
        </p:spPr>
      </p:pic>
      <p:pic>
        <p:nvPicPr>
          <p:cNvPr id="11" name="Picture 10">
            <a:extLst>
              <a:ext uri="{FF2B5EF4-FFF2-40B4-BE49-F238E27FC236}">
                <a16:creationId xmlns:a16="http://schemas.microsoft.com/office/drawing/2014/main" id="{09F0F1AF-4FA6-C52B-19B6-8D142586B51E}"/>
              </a:ext>
            </a:extLst>
          </p:cNvPr>
          <p:cNvPicPr>
            <a:picLocks noChangeAspect="1"/>
          </p:cNvPicPr>
          <p:nvPr/>
        </p:nvPicPr>
        <p:blipFill>
          <a:blip r:embed="rId5"/>
          <a:stretch>
            <a:fillRect/>
          </a:stretch>
        </p:blipFill>
        <p:spPr>
          <a:xfrm>
            <a:off x="4683317" y="2926937"/>
            <a:ext cx="4182303" cy="1198784"/>
          </a:xfrm>
          <a:prstGeom prst="rect">
            <a:avLst/>
          </a:prstGeom>
        </p:spPr>
      </p:pic>
    </p:spTree>
    <p:extLst>
      <p:ext uri="{BB962C8B-B14F-4D97-AF65-F5344CB8AC3E}">
        <p14:creationId xmlns:p14="http://schemas.microsoft.com/office/powerpoint/2010/main" val="66514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Time Spanning Datasets</a:t>
            </a:r>
          </a:p>
        </p:txBody>
      </p:sp>
      <p:grpSp>
        <p:nvGrpSpPr>
          <p:cNvPr id="13" name="Group 12">
            <a:extLst>
              <a:ext uri="{FF2B5EF4-FFF2-40B4-BE49-F238E27FC236}">
                <a16:creationId xmlns:a16="http://schemas.microsoft.com/office/drawing/2014/main" id="{238154EA-F5A6-D428-E116-198A12DE29EC}"/>
              </a:ext>
            </a:extLst>
          </p:cNvPr>
          <p:cNvGrpSpPr/>
          <p:nvPr/>
        </p:nvGrpSpPr>
        <p:grpSpPr>
          <a:xfrm>
            <a:off x="805430" y="1741193"/>
            <a:ext cx="1485592" cy="1661113"/>
            <a:chOff x="6959739" y="270901"/>
            <a:chExt cx="1485592" cy="1661113"/>
          </a:xfrm>
        </p:grpSpPr>
        <p:pic>
          <p:nvPicPr>
            <p:cNvPr id="4" name="Picture 3" descr="A puzzle ball with black letters&#10;&#10;Description automatically generated">
              <a:extLst>
                <a:ext uri="{FF2B5EF4-FFF2-40B4-BE49-F238E27FC236}">
                  <a16:creationId xmlns:a16="http://schemas.microsoft.com/office/drawing/2014/main" id="{3DF08DEE-11EC-949E-6025-7B0B8716ACD9}"/>
                </a:ext>
              </a:extLst>
            </p:cNvPr>
            <p:cNvPicPr>
              <a:picLocks noChangeAspect="1"/>
            </p:cNvPicPr>
            <p:nvPr/>
          </p:nvPicPr>
          <p:blipFill>
            <a:blip r:embed="rId3">
              <a:extLst>
                <a:ext uri="{28A0092B-C50C-407E-A947-70E740481C1C}">
                  <a14:useLocalDpi xmlns:a14="http://schemas.microsoft.com/office/drawing/2010/main" val="0"/>
                </a:ext>
              </a:extLst>
            </a:blip>
            <a:srcRect l="23993" r="22869"/>
            <a:stretch/>
          </p:blipFill>
          <p:spPr>
            <a:xfrm>
              <a:off x="7047152" y="270901"/>
              <a:ext cx="1310767" cy="1387518"/>
            </a:xfrm>
            <a:prstGeom prst="rect">
              <a:avLst/>
            </a:prstGeom>
          </p:spPr>
        </p:pic>
        <p:sp>
          <p:nvSpPr>
            <p:cNvPr id="5" name="TextBox 4">
              <a:extLst>
                <a:ext uri="{FF2B5EF4-FFF2-40B4-BE49-F238E27FC236}">
                  <a16:creationId xmlns:a16="http://schemas.microsoft.com/office/drawing/2014/main" id="{E59E7D26-6DB8-1096-0D36-2DBD91BF1115}"/>
                </a:ext>
              </a:extLst>
            </p:cNvPr>
            <p:cNvSpPr txBox="1"/>
            <p:nvPr/>
          </p:nvSpPr>
          <p:spPr>
            <a:xfrm>
              <a:off x="6959739" y="1655015"/>
              <a:ext cx="1485592" cy="276999"/>
            </a:xfrm>
            <a:prstGeom prst="rect">
              <a:avLst/>
            </a:prstGeom>
            <a:noFill/>
          </p:spPr>
          <p:txBody>
            <a:bodyPr wrap="square" rtlCol="0">
              <a:spAutoFit/>
            </a:bodyPr>
            <a:lstStyle/>
            <a:p>
              <a:r>
                <a:rPr lang="en-US" sz="1200" dirty="0"/>
                <a:t>Updating Resource</a:t>
              </a:r>
            </a:p>
          </p:txBody>
        </p:sp>
      </p:grpSp>
      <p:grpSp>
        <p:nvGrpSpPr>
          <p:cNvPr id="14" name="Group 13">
            <a:extLst>
              <a:ext uri="{FF2B5EF4-FFF2-40B4-BE49-F238E27FC236}">
                <a16:creationId xmlns:a16="http://schemas.microsoft.com/office/drawing/2014/main" id="{A1EAB637-1A0A-558D-9278-1EFD6E667671}"/>
              </a:ext>
            </a:extLst>
          </p:cNvPr>
          <p:cNvGrpSpPr/>
          <p:nvPr/>
        </p:nvGrpSpPr>
        <p:grpSpPr>
          <a:xfrm>
            <a:off x="3424458" y="2021133"/>
            <a:ext cx="2150534" cy="1491315"/>
            <a:chOff x="6807350" y="2219287"/>
            <a:chExt cx="1790369" cy="1040246"/>
          </a:xfrm>
        </p:grpSpPr>
        <p:pic>
          <p:nvPicPr>
            <p:cNvPr id="8" name="Picture 7" descr="A logo with red x&#10;&#10;Description automatically generated">
              <a:extLst>
                <a:ext uri="{FF2B5EF4-FFF2-40B4-BE49-F238E27FC236}">
                  <a16:creationId xmlns:a16="http://schemas.microsoft.com/office/drawing/2014/main" id="{4ECD024F-4232-D436-5FA8-291F3974320F}"/>
                </a:ext>
              </a:extLst>
            </p:cNvPr>
            <p:cNvPicPr>
              <a:picLocks noChangeAspect="1"/>
            </p:cNvPicPr>
            <p:nvPr/>
          </p:nvPicPr>
          <p:blipFill>
            <a:blip r:embed="rId4">
              <a:extLst>
                <a:ext uri="{28A0092B-C50C-407E-A947-70E740481C1C}">
                  <a14:useLocalDpi xmlns:a14="http://schemas.microsoft.com/office/drawing/2010/main" val="0"/>
                </a:ext>
              </a:extLst>
            </a:blip>
            <a:srcRect t="23514" b="25303"/>
            <a:stretch/>
          </p:blipFill>
          <p:spPr>
            <a:xfrm>
              <a:off x="6807350" y="2219287"/>
              <a:ext cx="1790369" cy="577306"/>
            </a:xfrm>
            <a:prstGeom prst="rect">
              <a:avLst/>
            </a:prstGeom>
          </p:spPr>
        </p:pic>
        <p:sp>
          <p:nvSpPr>
            <p:cNvPr id="9" name="TextBox 8">
              <a:extLst>
                <a:ext uri="{FF2B5EF4-FFF2-40B4-BE49-F238E27FC236}">
                  <a16:creationId xmlns:a16="http://schemas.microsoft.com/office/drawing/2014/main" id="{CB29AF6C-A91F-4718-F6B0-33A0C4E3426D}"/>
                </a:ext>
              </a:extLst>
            </p:cNvPr>
            <p:cNvSpPr txBox="1"/>
            <p:nvPr/>
          </p:nvSpPr>
          <p:spPr>
            <a:xfrm>
              <a:off x="7032181" y="2982534"/>
              <a:ext cx="1485592" cy="276999"/>
            </a:xfrm>
            <a:prstGeom prst="rect">
              <a:avLst/>
            </a:prstGeom>
            <a:noFill/>
          </p:spPr>
          <p:txBody>
            <a:bodyPr wrap="square" rtlCol="0">
              <a:spAutoFit/>
            </a:bodyPr>
            <a:lstStyle/>
            <a:p>
              <a:r>
                <a:rPr lang="en-US" sz="1200" dirty="0"/>
                <a:t>Building Resource</a:t>
              </a:r>
            </a:p>
          </p:txBody>
        </p:sp>
      </p:grpSp>
      <p:grpSp>
        <p:nvGrpSpPr>
          <p:cNvPr id="15" name="Group 14">
            <a:extLst>
              <a:ext uri="{FF2B5EF4-FFF2-40B4-BE49-F238E27FC236}">
                <a16:creationId xmlns:a16="http://schemas.microsoft.com/office/drawing/2014/main" id="{25F0F798-E4D8-B566-5DD9-E3136DB0BA77}"/>
              </a:ext>
            </a:extLst>
          </p:cNvPr>
          <p:cNvGrpSpPr/>
          <p:nvPr/>
        </p:nvGrpSpPr>
        <p:grpSpPr>
          <a:xfrm>
            <a:off x="6795840" y="1905057"/>
            <a:ext cx="1542729" cy="1497248"/>
            <a:chOff x="6931169" y="3460964"/>
            <a:chExt cx="1542729" cy="1497248"/>
          </a:xfrm>
        </p:grpSpPr>
        <p:pic>
          <p:nvPicPr>
            <p:cNvPr id="11" name="Picture 10" descr="A stack of books on a table&#10;&#10;Description automatically generated">
              <a:extLst>
                <a:ext uri="{FF2B5EF4-FFF2-40B4-BE49-F238E27FC236}">
                  <a16:creationId xmlns:a16="http://schemas.microsoft.com/office/drawing/2014/main" id="{ADAC5A5B-B7D2-6D99-A76A-BAF58A9964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1169" y="3460964"/>
              <a:ext cx="1542729" cy="1072332"/>
            </a:xfrm>
            <a:prstGeom prst="rect">
              <a:avLst/>
            </a:prstGeom>
          </p:spPr>
        </p:pic>
        <p:sp>
          <p:nvSpPr>
            <p:cNvPr id="12" name="TextBox 11">
              <a:extLst>
                <a:ext uri="{FF2B5EF4-FFF2-40B4-BE49-F238E27FC236}">
                  <a16:creationId xmlns:a16="http://schemas.microsoft.com/office/drawing/2014/main" id="{BAD678F0-683C-7198-A48D-9CA474A3F284}"/>
                </a:ext>
              </a:extLst>
            </p:cNvPr>
            <p:cNvSpPr txBox="1"/>
            <p:nvPr/>
          </p:nvSpPr>
          <p:spPr>
            <a:xfrm>
              <a:off x="7105201" y="4681213"/>
              <a:ext cx="1252718" cy="276999"/>
            </a:xfrm>
            <a:prstGeom prst="rect">
              <a:avLst/>
            </a:prstGeom>
            <a:noFill/>
          </p:spPr>
          <p:txBody>
            <a:bodyPr wrap="square" rtlCol="0">
              <a:spAutoFit/>
            </a:bodyPr>
            <a:lstStyle/>
            <a:p>
              <a:r>
                <a:rPr lang="en-US" sz="1200" dirty="0"/>
                <a:t>Static Resource</a:t>
              </a:r>
            </a:p>
          </p:txBody>
        </p:sp>
      </p:grpSp>
      <p:sp>
        <p:nvSpPr>
          <p:cNvPr id="7" name="Text Placeholder 5">
            <a:extLst>
              <a:ext uri="{FF2B5EF4-FFF2-40B4-BE49-F238E27FC236}">
                <a16:creationId xmlns:a16="http://schemas.microsoft.com/office/drawing/2014/main" id="{A7ADD0C9-DED7-FF16-9EFF-E7445C1AB3AE}"/>
              </a:ext>
            </a:extLst>
          </p:cNvPr>
          <p:cNvSpPr>
            <a:spLocks noGrp="1"/>
          </p:cNvSpPr>
          <p:nvPr>
            <p:ph type="body" sz="quarter" idx="16"/>
          </p:nvPr>
        </p:nvSpPr>
        <p:spPr>
          <a:xfrm>
            <a:off x="738797" y="3725943"/>
            <a:ext cx="7880537" cy="962001"/>
          </a:xfrm>
        </p:spPr>
        <p:txBody>
          <a:bodyPr/>
          <a:lstStyle/>
          <a:p>
            <a:r>
              <a:rPr lang="en-US" dirty="0"/>
              <a:t>WIKISPAN:</a:t>
            </a:r>
          </a:p>
          <a:p>
            <a:pPr lvl="1"/>
            <a:r>
              <a:rPr lang="en-US" dirty="0"/>
              <a:t>Collect 5000 most edited topics</a:t>
            </a:r>
          </a:p>
          <a:p>
            <a:pPr lvl="1"/>
            <a:r>
              <a:rPr lang="en-US" dirty="0"/>
              <a:t>Scrape monthly versions from April 2016 to April 2023</a:t>
            </a:r>
          </a:p>
          <a:p>
            <a:pPr lvl="1"/>
            <a:endParaRPr lang="en-US" dirty="0"/>
          </a:p>
        </p:txBody>
      </p:sp>
    </p:spTree>
    <p:extLst>
      <p:ext uri="{BB962C8B-B14F-4D97-AF65-F5344CB8AC3E}">
        <p14:creationId xmlns:p14="http://schemas.microsoft.com/office/powerpoint/2010/main" val="281522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Probing Methodology</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a:xfrm>
            <a:off x="533919" y="1390650"/>
            <a:ext cx="3657081" cy="3077573"/>
          </a:xfrm>
        </p:spPr>
        <p:txBody>
          <a:bodyPr/>
          <a:lstStyle/>
          <a:p>
            <a:r>
              <a:rPr lang="en-US" dirty="0"/>
              <a:t>WIKISPAN documents: version of Wikipedia topic </a:t>
            </a:r>
            <a:r>
              <a:rPr lang="en-US" i="1" dirty="0"/>
              <a:t>t</a:t>
            </a:r>
            <a:r>
              <a:rPr lang="en-US" dirty="0"/>
              <a:t> at time </a:t>
            </a:r>
            <a:r>
              <a:rPr lang="en-US" i="1" dirty="0"/>
              <a:t>m</a:t>
            </a:r>
            <a:endParaRPr lang="en-US" dirty="0"/>
          </a:p>
          <a:p>
            <a:endParaRPr lang="en-US" dirty="0"/>
          </a:p>
          <a:p>
            <a:r>
              <a:rPr lang="en-US" dirty="0"/>
              <a:t>Measure perplexity of first 512 tokens</a:t>
            </a:r>
            <a:r>
              <a:rPr lang="en-US" i="1" dirty="0"/>
              <a:t> </a:t>
            </a:r>
            <a:r>
              <a:rPr lang="en-US" dirty="0"/>
              <a:t>of each document, across all topics and months</a:t>
            </a:r>
            <a:endParaRPr lang="en-US" i="1" dirty="0"/>
          </a:p>
          <a:p>
            <a:pPr lvl="1"/>
            <a:endParaRPr lang="en-US" dirty="0"/>
          </a:p>
        </p:txBody>
      </p:sp>
      <p:pic>
        <p:nvPicPr>
          <p:cNvPr id="4" name="Picture 3" descr="A line graph with numbers and a line graph&#10;&#10;Description automatically generated with medium confidence">
            <a:extLst>
              <a:ext uri="{FF2B5EF4-FFF2-40B4-BE49-F238E27FC236}">
                <a16:creationId xmlns:a16="http://schemas.microsoft.com/office/drawing/2014/main" id="{A2ADC006-EFB6-03CE-DAAC-70D50BA2B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8727" y="1389211"/>
            <a:ext cx="4091354" cy="2365077"/>
          </a:xfrm>
          <a:prstGeom prst="rect">
            <a:avLst/>
          </a:prstGeom>
        </p:spPr>
      </p:pic>
      <p:sp>
        <p:nvSpPr>
          <p:cNvPr id="5" name="TextBox 4">
            <a:extLst>
              <a:ext uri="{FF2B5EF4-FFF2-40B4-BE49-F238E27FC236}">
                <a16:creationId xmlns:a16="http://schemas.microsoft.com/office/drawing/2014/main" id="{73A936BA-BED3-46BF-321C-B53D191388B3}"/>
              </a:ext>
            </a:extLst>
          </p:cNvPr>
          <p:cNvSpPr txBox="1"/>
          <p:nvPr/>
        </p:nvSpPr>
        <p:spPr>
          <a:xfrm>
            <a:off x="4961532" y="3855673"/>
            <a:ext cx="3205743" cy="646331"/>
          </a:xfrm>
          <a:prstGeom prst="rect">
            <a:avLst/>
          </a:prstGeom>
          <a:noFill/>
        </p:spPr>
        <p:txBody>
          <a:bodyPr wrap="square" rtlCol="0">
            <a:spAutoFit/>
          </a:bodyPr>
          <a:lstStyle/>
          <a:p>
            <a:r>
              <a:rPr lang="en-US" sz="1200" dirty="0"/>
              <a:t>Perplexity of the Wikipedia document “Liverpool'' under Pythia-7b. Each point is the perplexity of the document at that time.</a:t>
            </a:r>
          </a:p>
        </p:txBody>
      </p:sp>
      <p:pic>
        <p:nvPicPr>
          <p:cNvPr id="8" name="Picture 7">
            <a:extLst>
              <a:ext uri="{FF2B5EF4-FFF2-40B4-BE49-F238E27FC236}">
                <a16:creationId xmlns:a16="http://schemas.microsoft.com/office/drawing/2014/main" id="{B0A711BA-7FAB-30A6-7E80-9BB1AC6882C0}"/>
              </a:ext>
            </a:extLst>
          </p:cNvPr>
          <p:cNvPicPr>
            <a:picLocks noChangeAspect="1"/>
          </p:cNvPicPr>
          <p:nvPr/>
        </p:nvPicPr>
        <p:blipFill>
          <a:blip r:embed="rId4"/>
          <a:stretch>
            <a:fillRect/>
          </a:stretch>
        </p:blipFill>
        <p:spPr>
          <a:xfrm>
            <a:off x="447934" y="3397100"/>
            <a:ext cx="3829050" cy="714375"/>
          </a:xfrm>
          <a:prstGeom prst="rect">
            <a:avLst/>
          </a:prstGeom>
        </p:spPr>
      </p:pic>
    </p:spTree>
    <p:extLst>
      <p:ext uri="{BB962C8B-B14F-4D97-AF65-F5344CB8AC3E}">
        <p14:creationId xmlns:p14="http://schemas.microsoft.com/office/powerpoint/2010/main" val="278746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Probing Methodology</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a:xfrm>
            <a:off x="533919" y="1390650"/>
            <a:ext cx="8085415" cy="1181100"/>
          </a:xfrm>
        </p:spPr>
        <p:txBody>
          <a:bodyPr/>
          <a:lstStyle/>
          <a:p>
            <a:r>
              <a:rPr lang="en-US" dirty="0"/>
              <a:t>Normalization</a:t>
            </a:r>
          </a:p>
          <a:p>
            <a:pPr lvl="1"/>
            <a:r>
              <a:rPr lang="en-US" dirty="0"/>
              <a:t>Aggregate perplexities with 95% truncated mean within each month</a:t>
            </a:r>
          </a:p>
          <a:p>
            <a:pPr lvl="1"/>
            <a:r>
              <a:rPr lang="en-US" dirty="0"/>
              <a:t>Perform 0-1 normalization over entire time-span</a:t>
            </a:r>
          </a:p>
          <a:p>
            <a:r>
              <a:rPr lang="en-US" dirty="0"/>
              <a:t>Effective knowledge cutoffs are the </a:t>
            </a:r>
            <a:r>
              <a:rPr lang="en-US" dirty="0" err="1"/>
              <a:t>argmin</a:t>
            </a:r>
            <a:r>
              <a:rPr lang="en-US" dirty="0"/>
              <a:t> of relative perplexity curves</a:t>
            </a:r>
          </a:p>
        </p:txBody>
      </p:sp>
      <p:grpSp>
        <p:nvGrpSpPr>
          <p:cNvPr id="8" name="Group 7">
            <a:extLst>
              <a:ext uri="{FF2B5EF4-FFF2-40B4-BE49-F238E27FC236}">
                <a16:creationId xmlns:a16="http://schemas.microsoft.com/office/drawing/2014/main" id="{84DECBAA-019C-2336-D0DB-FF60A3CFB66F}"/>
              </a:ext>
            </a:extLst>
          </p:cNvPr>
          <p:cNvGrpSpPr/>
          <p:nvPr/>
        </p:nvGrpSpPr>
        <p:grpSpPr>
          <a:xfrm>
            <a:off x="325507" y="2724148"/>
            <a:ext cx="2263073" cy="1136651"/>
            <a:chOff x="233942" y="2571750"/>
            <a:chExt cx="2563701" cy="1307348"/>
          </a:xfrm>
        </p:grpSpPr>
        <p:pic>
          <p:nvPicPr>
            <p:cNvPr id="7" name="Picture 6" descr="A line graph with numbers and a line graph&#10;&#10;Description automatically generated with medium confidence">
              <a:extLst>
                <a:ext uri="{FF2B5EF4-FFF2-40B4-BE49-F238E27FC236}">
                  <a16:creationId xmlns:a16="http://schemas.microsoft.com/office/drawing/2014/main" id="{B5C4A7CE-2F65-86B1-5D57-194A454D7123}"/>
                </a:ext>
              </a:extLst>
            </p:cNvPr>
            <p:cNvPicPr>
              <a:picLocks noChangeAspect="1"/>
            </p:cNvPicPr>
            <p:nvPr/>
          </p:nvPicPr>
          <p:blipFill>
            <a:blip r:embed="rId3">
              <a:extLst>
                <a:ext uri="{28A0092B-C50C-407E-A947-70E740481C1C}">
                  <a14:useLocalDpi xmlns:a14="http://schemas.microsoft.com/office/drawing/2010/main" val="0"/>
                </a:ext>
              </a:extLst>
            </a:blip>
            <a:srcRect b="18877"/>
            <a:stretch/>
          </p:blipFill>
          <p:spPr>
            <a:xfrm>
              <a:off x="409789" y="2571750"/>
              <a:ext cx="2387854" cy="1119775"/>
            </a:xfrm>
            <a:prstGeom prst="rect">
              <a:avLst/>
            </a:prstGeom>
          </p:spPr>
        </p:pic>
        <p:pic>
          <p:nvPicPr>
            <p:cNvPr id="5" name="Picture 4" descr="A line graph with numbers and a line graph&#10;&#10;Description automatically generated with medium confidence">
              <a:extLst>
                <a:ext uri="{FF2B5EF4-FFF2-40B4-BE49-F238E27FC236}">
                  <a16:creationId xmlns:a16="http://schemas.microsoft.com/office/drawing/2014/main" id="{06C367DD-D6FA-7EC7-3F03-2D7BAA3A8DCF}"/>
                </a:ext>
              </a:extLst>
            </p:cNvPr>
            <p:cNvPicPr>
              <a:picLocks noChangeAspect="1"/>
            </p:cNvPicPr>
            <p:nvPr/>
          </p:nvPicPr>
          <p:blipFill>
            <a:blip r:embed="rId3">
              <a:extLst>
                <a:ext uri="{28A0092B-C50C-407E-A947-70E740481C1C}">
                  <a14:useLocalDpi xmlns:a14="http://schemas.microsoft.com/office/drawing/2010/main" val="0"/>
                </a:ext>
              </a:extLst>
            </a:blip>
            <a:srcRect b="18877"/>
            <a:stretch/>
          </p:blipFill>
          <p:spPr>
            <a:xfrm>
              <a:off x="321866" y="2665536"/>
              <a:ext cx="2387854" cy="1119775"/>
            </a:xfrm>
            <a:prstGeom prst="rect">
              <a:avLst/>
            </a:prstGeom>
          </p:spPr>
        </p:pic>
        <p:pic>
          <p:nvPicPr>
            <p:cNvPr id="3" name="Picture 2" descr="A line graph with numbers and a line graph&#10;&#10;Description automatically generated with medium confidence">
              <a:extLst>
                <a:ext uri="{FF2B5EF4-FFF2-40B4-BE49-F238E27FC236}">
                  <a16:creationId xmlns:a16="http://schemas.microsoft.com/office/drawing/2014/main" id="{A3168EE4-3939-4D1A-CAA4-517385C419E2}"/>
                </a:ext>
              </a:extLst>
            </p:cNvPr>
            <p:cNvPicPr>
              <a:picLocks noChangeAspect="1"/>
            </p:cNvPicPr>
            <p:nvPr/>
          </p:nvPicPr>
          <p:blipFill>
            <a:blip r:embed="rId3">
              <a:extLst>
                <a:ext uri="{28A0092B-C50C-407E-A947-70E740481C1C}">
                  <a14:useLocalDpi xmlns:a14="http://schemas.microsoft.com/office/drawing/2010/main" val="0"/>
                </a:ext>
              </a:extLst>
            </a:blip>
            <a:srcRect b="18876"/>
            <a:stretch/>
          </p:blipFill>
          <p:spPr>
            <a:xfrm>
              <a:off x="233942" y="2759323"/>
              <a:ext cx="2387854" cy="1119775"/>
            </a:xfrm>
            <a:prstGeom prst="rect">
              <a:avLst/>
            </a:prstGeom>
          </p:spPr>
        </p:pic>
      </p:grpSp>
      <p:pic>
        <p:nvPicPr>
          <p:cNvPr id="12" name="Picture 11">
            <a:extLst>
              <a:ext uri="{FF2B5EF4-FFF2-40B4-BE49-F238E27FC236}">
                <a16:creationId xmlns:a16="http://schemas.microsoft.com/office/drawing/2014/main" id="{23FEAC87-B3C9-89F2-69E5-F5B657A9CBFE}"/>
              </a:ext>
            </a:extLst>
          </p:cNvPr>
          <p:cNvPicPr>
            <a:picLocks noChangeAspect="1"/>
          </p:cNvPicPr>
          <p:nvPr/>
        </p:nvPicPr>
        <p:blipFill>
          <a:blip r:embed="rId4"/>
          <a:srcRect b="16099"/>
          <a:stretch/>
        </p:blipFill>
        <p:spPr>
          <a:xfrm>
            <a:off x="6199531" y="2724151"/>
            <a:ext cx="2419803" cy="1136650"/>
          </a:xfrm>
          <a:prstGeom prst="rect">
            <a:avLst/>
          </a:prstGeom>
        </p:spPr>
      </p:pic>
      <p:pic>
        <p:nvPicPr>
          <p:cNvPr id="16" name="Picture 15">
            <a:extLst>
              <a:ext uri="{FF2B5EF4-FFF2-40B4-BE49-F238E27FC236}">
                <a16:creationId xmlns:a16="http://schemas.microsoft.com/office/drawing/2014/main" id="{F244730C-A856-954E-84DF-302AEB2C328E}"/>
              </a:ext>
            </a:extLst>
          </p:cNvPr>
          <p:cNvPicPr>
            <a:picLocks noChangeAspect="1"/>
          </p:cNvPicPr>
          <p:nvPr/>
        </p:nvPicPr>
        <p:blipFill>
          <a:blip r:embed="rId5"/>
          <a:srcRect b="15593"/>
          <a:stretch/>
        </p:blipFill>
        <p:spPr>
          <a:xfrm>
            <a:off x="3162225" y="2740707"/>
            <a:ext cx="2419803" cy="1136650"/>
          </a:xfrm>
          <a:prstGeom prst="rect">
            <a:avLst/>
          </a:prstGeom>
        </p:spPr>
      </p:pic>
      <p:sp>
        <p:nvSpPr>
          <p:cNvPr id="17" name="TextBox 16">
            <a:extLst>
              <a:ext uri="{FF2B5EF4-FFF2-40B4-BE49-F238E27FC236}">
                <a16:creationId xmlns:a16="http://schemas.microsoft.com/office/drawing/2014/main" id="{D1EA2937-99AC-74D9-72DB-63579E73E1D6}"/>
              </a:ext>
            </a:extLst>
          </p:cNvPr>
          <p:cNvSpPr txBox="1"/>
          <p:nvPr/>
        </p:nvSpPr>
        <p:spPr>
          <a:xfrm>
            <a:off x="558348" y="3991418"/>
            <a:ext cx="1952619" cy="461665"/>
          </a:xfrm>
          <a:prstGeom prst="rect">
            <a:avLst/>
          </a:prstGeom>
          <a:noFill/>
        </p:spPr>
        <p:txBody>
          <a:bodyPr wrap="square" rtlCol="0">
            <a:spAutoFit/>
          </a:bodyPr>
          <a:lstStyle/>
          <a:p>
            <a:r>
              <a:rPr lang="en-US" sz="1200" dirty="0"/>
              <a:t>Perplexity measurements of documents</a:t>
            </a:r>
          </a:p>
        </p:txBody>
      </p:sp>
      <p:sp>
        <p:nvSpPr>
          <p:cNvPr id="18" name="TextBox 17">
            <a:extLst>
              <a:ext uri="{FF2B5EF4-FFF2-40B4-BE49-F238E27FC236}">
                <a16:creationId xmlns:a16="http://schemas.microsoft.com/office/drawing/2014/main" id="{90F9A755-8F2D-6C7D-D0A1-5C4E8C01138F}"/>
              </a:ext>
            </a:extLst>
          </p:cNvPr>
          <p:cNvSpPr txBox="1"/>
          <p:nvPr/>
        </p:nvSpPr>
        <p:spPr>
          <a:xfrm>
            <a:off x="3495735" y="3994369"/>
            <a:ext cx="1952619" cy="461665"/>
          </a:xfrm>
          <a:prstGeom prst="rect">
            <a:avLst/>
          </a:prstGeom>
          <a:noFill/>
        </p:spPr>
        <p:txBody>
          <a:bodyPr wrap="square" rtlCol="0">
            <a:spAutoFit/>
          </a:bodyPr>
          <a:lstStyle/>
          <a:p>
            <a:r>
              <a:rPr lang="en-US" sz="1200" dirty="0"/>
              <a:t>Aggregate along month axis with truncated mean</a:t>
            </a:r>
          </a:p>
        </p:txBody>
      </p:sp>
      <p:sp>
        <p:nvSpPr>
          <p:cNvPr id="19" name="TextBox 18">
            <a:extLst>
              <a:ext uri="{FF2B5EF4-FFF2-40B4-BE49-F238E27FC236}">
                <a16:creationId xmlns:a16="http://schemas.microsoft.com/office/drawing/2014/main" id="{DFA29A97-AD4F-8B3B-2056-238317AD1BCC}"/>
              </a:ext>
            </a:extLst>
          </p:cNvPr>
          <p:cNvSpPr txBox="1"/>
          <p:nvPr/>
        </p:nvSpPr>
        <p:spPr>
          <a:xfrm>
            <a:off x="6433122" y="3991417"/>
            <a:ext cx="1952619" cy="461665"/>
          </a:xfrm>
          <a:prstGeom prst="rect">
            <a:avLst/>
          </a:prstGeom>
          <a:noFill/>
        </p:spPr>
        <p:txBody>
          <a:bodyPr wrap="square" rtlCol="0">
            <a:spAutoFit/>
          </a:bodyPr>
          <a:lstStyle/>
          <a:p>
            <a:r>
              <a:rPr lang="en-US" sz="1200" dirty="0"/>
              <a:t>Convert to relative perplexities by 0-1 scaling</a:t>
            </a:r>
          </a:p>
        </p:txBody>
      </p:sp>
      <p:cxnSp>
        <p:nvCxnSpPr>
          <p:cNvPr id="10" name="Straight Connector 9">
            <a:extLst>
              <a:ext uri="{FF2B5EF4-FFF2-40B4-BE49-F238E27FC236}">
                <a16:creationId xmlns:a16="http://schemas.microsoft.com/office/drawing/2014/main" id="{E11F9111-D15C-9DD5-4A11-43CE6176FE1A}"/>
              </a:ext>
            </a:extLst>
          </p:cNvPr>
          <p:cNvCxnSpPr>
            <a:cxnSpLocks/>
          </p:cNvCxnSpPr>
          <p:nvPr/>
        </p:nvCxnSpPr>
        <p:spPr>
          <a:xfrm flipV="1">
            <a:off x="7625301" y="2740707"/>
            <a:ext cx="0" cy="1120092"/>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93905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BA8AD9-152F-1733-E8C9-ED9E6C880653}"/>
              </a:ext>
            </a:extLst>
          </p:cNvPr>
          <p:cNvPicPr>
            <a:picLocks noChangeAspect="1"/>
          </p:cNvPicPr>
          <p:nvPr/>
        </p:nvPicPr>
        <p:blipFill>
          <a:blip r:embed="rId3"/>
          <a:stretch>
            <a:fillRect/>
          </a:stretch>
        </p:blipFill>
        <p:spPr>
          <a:xfrm>
            <a:off x="1013033" y="1452863"/>
            <a:ext cx="7133115" cy="2756110"/>
          </a:xfrm>
          <a:prstGeom prst="rect">
            <a:avLst/>
          </a:prstGeom>
        </p:spPr>
      </p:pic>
      <p:pic>
        <p:nvPicPr>
          <p:cNvPr id="6" name="Picture 5">
            <a:extLst>
              <a:ext uri="{FF2B5EF4-FFF2-40B4-BE49-F238E27FC236}">
                <a16:creationId xmlns:a16="http://schemas.microsoft.com/office/drawing/2014/main" id="{6EC211F0-3686-1109-ED1B-DFB80BC1ACAF}"/>
              </a:ext>
            </a:extLst>
          </p:cNvPr>
          <p:cNvPicPr>
            <a:picLocks noChangeAspect="1"/>
          </p:cNvPicPr>
          <p:nvPr/>
        </p:nvPicPr>
        <p:blipFill>
          <a:blip r:embed="rId4"/>
          <a:stretch>
            <a:fillRect/>
          </a:stretch>
        </p:blipFill>
        <p:spPr>
          <a:xfrm>
            <a:off x="1013033" y="1452863"/>
            <a:ext cx="7133115" cy="2756110"/>
          </a:xfrm>
          <a:prstGeom prst="rect">
            <a:avLst/>
          </a:prstGeom>
        </p:spPr>
      </p:pic>
      <p:pic>
        <p:nvPicPr>
          <p:cNvPr id="4" name="Picture 3">
            <a:extLst>
              <a:ext uri="{FF2B5EF4-FFF2-40B4-BE49-F238E27FC236}">
                <a16:creationId xmlns:a16="http://schemas.microsoft.com/office/drawing/2014/main" id="{D5541DF9-DB9E-A266-22C1-9BA002D5A534}"/>
              </a:ext>
            </a:extLst>
          </p:cNvPr>
          <p:cNvPicPr>
            <a:picLocks noChangeAspect="1"/>
          </p:cNvPicPr>
          <p:nvPr/>
        </p:nvPicPr>
        <p:blipFill>
          <a:blip r:embed="rId5"/>
          <a:stretch>
            <a:fillRect/>
          </a:stretch>
        </p:blipFill>
        <p:spPr>
          <a:xfrm>
            <a:off x="1020623" y="1452863"/>
            <a:ext cx="7148296" cy="2756110"/>
          </a:xfrm>
          <a:prstGeom prst="rect">
            <a:avLst/>
          </a:prstGeom>
        </p:spPr>
      </p:pic>
      <p:sp>
        <p:nvSpPr>
          <p:cNvPr id="3" name="TextBox 2">
            <a:extLst>
              <a:ext uri="{FF2B5EF4-FFF2-40B4-BE49-F238E27FC236}">
                <a16:creationId xmlns:a16="http://schemas.microsoft.com/office/drawing/2014/main" id="{611A6392-FB9F-5BC0-2101-88703CE97DC4}"/>
              </a:ext>
            </a:extLst>
          </p:cNvPr>
          <p:cNvSpPr txBox="1"/>
          <p:nvPr/>
        </p:nvSpPr>
        <p:spPr>
          <a:xfrm>
            <a:off x="1726163" y="1987420"/>
            <a:ext cx="6004416" cy="1384995"/>
          </a:xfrm>
          <a:prstGeom prst="rect">
            <a:avLst/>
          </a:prstGeom>
          <a:noFill/>
        </p:spPr>
        <p:txBody>
          <a:bodyPr wrap="square" rtlCol="0">
            <a:spAutoFit/>
          </a:bodyPr>
          <a:lstStyle/>
          <a:p>
            <a:r>
              <a:rPr lang="en-US" sz="1400" b="1" dirty="0" err="1"/>
              <a:t>RedPajamas</a:t>
            </a:r>
            <a:r>
              <a:rPr lang="en-US" sz="1400" b="1" dirty="0"/>
              <a:t> </a:t>
            </a:r>
            <a:r>
              <a:rPr lang="en-US" sz="1400" dirty="0"/>
              <a:t>(Together Computer)</a:t>
            </a:r>
          </a:p>
          <a:p>
            <a:endParaRPr lang="en-US" sz="1400" b="1" dirty="0"/>
          </a:p>
          <a:p>
            <a:r>
              <a:rPr lang="en-US" sz="1400" i="1" dirty="0"/>
              <a:t>We use the Wikipedia dataset available on </a:t>
            </a:r>
            <a:r>
              <a:rPr lang="en-US" sz="1400" i="1" dirty="0" err="1"/>
              <a:t>Huggingface</a:t>
            </a:r>
            <a:r>
              <a:rPr lang="en-US" sz="1400" i="1" dirty="0"/>
              <a:t>, which is based on the Wikipedia dump from </a:t>
            </a:r>
            <a:r>
              <a:rPr lang="en-US" sz="1400" i="1" dirty="0">
                <a:highlight>
                  <a:srgbClr val="00FF00"/>
                </a:highlight>
              </a:rPr>
              <a:t>2023-03-20</a:t>
            </a:r>
            <a:r>
              <a:rPr lang="en-US" sz="1400" i="1" dirty="0"/>
              <a:t> and contains text in 20 different languages. The dataset comes in preprocessed format, so that hyperlinks, comments and other formatting boilerplate has been removed.</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Wikipedia Results – C4 Derived Models</a:t>
            </a:r>
          </a:p>
        </p:txBody>
      </p:sp>
      <p:sp>
        <p:nvSpPr>
          <p:cNvPr id="8" name="TextBox 7">
            <a:extLst>
              <a:ext uri="{FF2B5EF4-FFF2-40B4-BE49-F238E27FC236}">
                <a16:creationId xmlns:a16="http://schemas.microsoft.com/office/drawing/2014/main" id="{61BA7A88-4718-0DAB-D4F9-56B85E7AA133}"/>
              </a:ext>
            </a:extLst>
          </p:cNvPr>
          <p:cNvSpPr txBox="1"/>
          <p:nvPr/>
        </p:nvSpPr>
        <p:spPr>
          <a:xfrm>
            <a:off x="1748934" y="1970276"/>
            <a:ext cx="6004416" cy="1384995"/>
          </a:xfrm>
          <a:prstGeom prst="rect">
            <a:avLst/>
          </a:prstGeom>
          <a:noFill/>
        </p:spPr>
        <p:txBody>
          <a:bodyPr wrap="square" rtlCol="0">
            <a:spAutoFit/>
          </a:bodyPr>
          <a:lstStyle/>
          <a:p>
            <a:r>
              <a:rPr lang="en-US" sz="1400" b="1" dirty="0" err="1"/>
              <a:t>LLaMA</a:t>
            </a:r>
            <a:r>
              <a:rPr lang="en-US" sz="1400" b="1" dirty="0"/>
              <a:t> </a:t>
            </a:r>
            <a:r>
              <a:rPr lang="en-US" sz="1400" dirty="0"/>
              <a:t>(Meta)</a:t>
            </a:r>
          </a:p>
          <a:p>
            <a:r>
              <a:rPr lang="en-US" sz="1400" i="1" dirty="0"/>
              <a:t>We add Wikipedia dumps from the </a:t>
            </a:r>
            <a:r>
              <a:rPr lang="en-US" sz="1400" i="1" dirty="0">
                <a:highlight>
                  <a:srgbClr val="00FF00"/>
                </a:highlight>
              </a:rPr>
              <a:t>June-August 2022 </a:t>
            </a:r>
            <a:r>
              <a:rPr lang="en-US" sz="1400" i="1" dirty="0"/>
              <a:t>period, covering 20 languages, which use either the Latin or Cyrillic scripts: </a:t>
            </a:r>
            <a:r>
              <a:rPr lang="en-US" sz="1400" i="1" dirty="0" err="1"/>
              <a:t>bg</a:t>
            </a:r>
            <a:r>
              <a:rPr lang="en-US" sz="1400" i="1" dirty="0"/>
              <a:t>, ca, cs, da, de, </a:t>
            </a:r>
            <a:r>
              <a:rPr lang="en-US" sz="1400" i="1" dirty="0" err="1"/>
              <a:t>en</a:t>
            </a:r>
            <a:r>
              <a:rPr lang="en-US" sz="1400" i="1" dirty="0"/>
              <a:t>, es, </a:t>
            </a:r>
            <a:r>
              <a:rPr lang="en-US" sz="1400" i="1" dirty="0" err="1"/>
              <a:t>fr</a:t>
            </a:r>
            <a:r>
              <a:rPr lang="en-US" sz="1400" i="1" dirty="0"/>
              <a:t>, </a:t>
            </a:r>
            <a:r>
              <a:rPr lang="en-US" sz="1400" i="1" dirty="0" err="1"/>
              <a:t>hr</a:t>
            </a:r>
            <a:r>
              <a:rPr lang="en-US" sz="1400" i="1" dirty="0"/>
              <a:t>, hu, it, </a:t>
            </a:r>
            <a:r>
              <a:rPr lang="en-US" sz="1400" i="1" dirty="0" err="1"/>
              <a:t>nl</a:t>
            </a:r>
            <a:r>
              <a:rPr lang="en-US" sz="1400" i="1" dirty="0"/>
              <a:t>, pl, pt, </a:t>
            </a:r>
            <a:r>
              <a:rPr lang="en-US" sz="1400" i="1" dirty="0" err="1"/>
              <a:t>ro</a:t>
            </a:r>
            <a:r>
              <a:rPr lang="en-US" sz="1400" i="1" dirty="0"/>
              <a:t>, </a:t>
            </a:r>
            <a:r>
              <a:rPr lang="en-US" sz="1400" i="1" dirty="0" err="1"/>
              <a:t>ru</a:t>
            </a:r>
            <a:r>
              <a:rPr lang="en-US" sz="1400" i="1" dirty="0"/>
              <a:t>, </a:t>
            </a:r>
            <a:r>
              <a:rPr lang="en-US" sz="1400" i="1" dirty="0" err="1"/>
              <a:t>sl</a:t>
            </a:r>
            <a:r>
              <a:rPr lang="en-US" sz="1400" i="1" dirty="0"/>
              <a:t>, </a:t>
            </a:r>
            <a:r>
              <a:rPr lang="en-US" sz="1400" i="1" dirty="0" err="1"/>
              <a:t>sr</a:t>
            </a:r>
            <a:r>
              <a:rPr lang="en-US" sz="1400" i="1" dirty="0"/>
              <a:t>, </a:t>
            </a:r>
            <a:r>
              <a:rPr lang="en-US" sz="1400" i="1" dirty="0" err="1"/>
              <a:t>sv</a:t>
            </a:r>
            <a:r>
              <a:rPr lang="en-US" sz="1400" i="1" dirty="0"/>
              <a:t>, </a:t>
            </a:r>
            <a:r>
              <a:rPr lang="en-US" sz="1400" i="1" dirty="0" err="1"/>
              <a:t>uk</a:t>
            </a:r>
            <a:r>
              <a:rPr lang="en-US" sz="1400" i="1" dirty="0"/>
              <a:t>. We process the data to remove hyperlinks, comments and other formatting boilerplate.</a:t>
            </a:r>
          </a:p>
          <a:p>
            <a:endParaRPr lang="en-US" sz="1400" b="1" dirty="0"/>
          </a:p>
        </p:txBody>
      </p:sp>
      <p:sp>
        <p:nvSpPr>
          <p:cNvPr id="9" name="TextBox 8">
            <a:extLst>
              <a:ext uri="{FF2B5EF4-FFF2-40B4-BE49-F238E27FC236}">
                <a16:creationId xmlns:a16="http://schemas.microsoft.com/office/drawing/2014/main" id="{4D5932A1-E961-9D2E-51B9-A15EA2E09C63}"/>
              </a:ext>
            </a:extLst>
          </p:cNvPr>
          <p:cNvSpPr txBox="1"/>
          <p:nvPr/>
        </p:nvSpPr>
        <p:spPr>
          <a:xfrm>
            <a:off x="1703392" y="1987420"/>
            <a:ext cx="6004416" cy="954107"/>
          </a:xfrm>
          <a:prstGeom prst="rect">
            <a:avLst/>
          </a:prstGeom>
          <a:noFill/>
        </p:spPr>
        <p:txBody>
          <a:bodyPr wrap="square" rtlCol="0">
            <a:spAutoFit/>
          </a:bodyPr>
          <a:lstStyle/>
          <a:p>
            <a:r>
              <a:rPr lang="en-US" sz="1400" b="1" dirty="0" err="1"/>
              <a:t>OLMo</a:t>
            </a:r>
            <a:r>
              <a:rPr lang="en-US" sz="1400" b="1" dirty="0"/>
              <a:t> </a:t>
            </a:r>
            <a:r>
              <a:rPr lang="en-US" sz="1400" dirty="0"/>
              <a:t>(AI2)</a:t>
            </a:r>
          </a:p>
          <a:p>
            <a:endParaRPr lang="en-US" sz="1400" i="1" dirty="0"/>
          </a:p>
          <a:p>
            <a:r>
              <a:rPr lang="en-US" sz="1400" i="1" dirty="0"/>
              <a:t>Dumps were downloaded from Wikimedia’s website. We use the dump from </a:t>
            </a:r>
            <a:r>
              <a:rPr lang="en-US" sz="1400" i="1" dirty="0">
                <a:highlight>
                  <a:srgbClr val="00FF00"/>
                </a:highlight>
              </a:rPr>
              <a:t>March 20th, 2023.</a:t>
            </a:r>
          </a:p>
        </p:txBody>
      </p:sp>
    </p:spTree>
    <p:extLst>
      <p:ext uri="{BB962C8B-B14F-4D97-AF65-F5344CB8AC3E}">
        <p14:creationId xmlns:p14="http://schemas.microsoft.com/office/powerpoint/2010/main" val="148222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P spid="9" grpId="0"/>
      <p:bldP spid="9" grpId="1"/>
    </p:bldLst>
  </p:timing>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potx  -  Read-Only" id="{F359A89D-8892-438B-8B04-4BD2D95C5011}" vid="{0B8FFB9A-76F3-4BAC-90CC-9AE713EE09BF}"/>
    </a:ext>
  </a:extLst>
</a:theme>
</file>

<file path=ppt/theme/theme2.xml><?xml version="1.0" encoding="utf-8"?>
<a:theme xmlns:a="http://schemas.openxmlformats.org/drawingml/2006/main" name="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potx  -  Read-Only" id="{F359A89D-8892-438B-8B04-4BD2D95C5011}" vid="{1928F4FA-0E04-4D24-AE53-CA07F5DA137B}"/>
    </a:ext>
  </a:extLst>
</a:theme>
</file>

<file path=ppt/theme/theme3.xml><?xml version="1.0" encoding="utf-8"?>
<a:theme xmlns:a="http://schemas.openxmlformats.org/drawingml/2006/main" name="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potx  -  Read-Only" id="{F359A89D-8892-438B-8B04-4BD2D95C5011}" vid="{0E25ED5E-BC33-420B-854D-970D53DFACE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ce5488f-09e4-4aa1-9149-06d6b825d4a8">
      <UserInfo>
        <DisplayName>CLDT Members</DisplayName>
        <AccountId>7</AccountId>
        <AccountType/>
      </UserInfo>
      <UserInfo>
        <DisplayName>Leonid Felikson</DisplayName>
        <AccountId>722</AccountId>
        <AccountType/>
      </UserInfo>
      <UserInfo>
        <DisplayName>Spencer Powers</DisplayName>
        <AccountId>3316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7E5D9A1B422B043A4FCC103FF5D6F9C" ma:contentTypeVersion="7" ma:contentTypeDescription="Create a new document." ma:contentTypeScope="" ma:versionID="957bd577743a93b3028e1e188c577bb8">
  <xsd:schema xmlns:xsd="http://www.w3.org/2001/XMLSchema" xmlns:xs="http://www.w3.org/2001/XMLSchema" xmlns:p="http://schemas.microsoft.com/office/2006/metadata/properties" xmlns:ns3="0856a30d-318a-4cc2-b613-bf23cad1bd20" xmlns:ns4="1ce5488f-09e4-4aa1-9149-06d6b825d4a8" targetNamespace="http://schemas.microsoft.com/office/2006/metadata/properties" ma:root="true" ma:fieldsID="2a026e47e23743970d9eb3a94dcffd08" ns3:_="" ns4:_="">
    <xsd:import namespace="0856a30d-318a-4cc2-b613-bf23cad1bd20"/>
    <xsd:import namespace="1ce5488f-09e4-4aa1-9149-06d6b825d4a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6a30d-318a-4cc2-b613-bf23cad1bd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ce5488f-09e4-4aa1-9149-06d6b825d4a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A04465-0014-4D33-ABA2-D6924F11FEE0}">
  <ds:schemaRefs>
    <ds:schemaRef ds:uri="http://purl.org/dc/elements/1.1/"/>
    <ds:schemaRef ds:uri="http://schemas.microsoft.com/office/2006/documentManagement/types"/>
    <ds:schemaRef ds:uri="1ce5488f-09e4-4aa1-9149-06d6b825d4a8"/>
    <ds:schemaRef ds:uri="http://purl.org/dc/dcmitype/"/>
    <ds:schemaRef ds:uri="http://schemas.microsoft.com/office/2006/metadata/properties"/>
    <ds:schemaRef ds:uri="0856a30d-318a-4cc2-b613-bf23cad1bd20"/>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765FEE5F-610F-4D40-BEEB-61205463CE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56a30d-318a-4cc2-b613-bf23cad1bd20"/>
    <ds:schemaRef ds:uri="1ce5488f-09e4-4aa1-9149-06d6b825d4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 PowerPoint Template Edit</Template>
  <TotalTime>4714</TotalTime>
  <Words>1767</Words>
  <Application>Microsoft Office PowerPoint</Application>
  <PresentationFormat>On-screen Show (16:9)</PresentationFormat>
  <Paragraphs>145</Paragraphs>
  <Slides>20</Slides>
  <Notes>15</Notes>
  <HiddenSlides>0</HiddenSlides>
  <MMClips>0</MMClips>
  <ScaleCrop>false</ScaleCrop>
  <HeadingPairs>
    <vt:vector size="4" baseType="variant">
      <vt:variant>
        <vt:lpstr>Theme</vt:lpstr>
      </vt:variant>
      <vt:variant>
        <vt:i4>3</vt:i4>
      </vt:variant>
      <vt:variant>
        <vt:lpstr>Slide Titles</vt:lpstr>
      </vt:variant>
      <vt:variant>
        <vt:i4>20</vt:i4>
      </vt:variant>
    </vt:vector>
  </HeadingPairs>
  <TitlesOfParts>
    <vt:vector size="23" baseType="lpstr">
      <vt:lpstr>EP Presentation Theme - Simple</vt:lpstr>
      <vt:lpstr>EP Presentation Theme - Fancy</vt:lpstr>
      <vt:lpstr>EP Presentation Theme - Special</vt:lpstr>
      <vt:lpstr>Dated Data: Tracing Knowledge Cutoffs in Large Language Models</vt:lpstr>
      <vt:lpstr>Knowledge Cutoffs</vt:lpstr>
      <vt:lpstr>Key Considerations</vt:lpstr>
      <vt:lpstr>PowerPoint Presentation</vt:lpstr>
      <vt:lpstr>Key Considerations</vt:lpstr>
      <vt:lpstr>Time Spanning Datasets</vt:lpstr>
      <vt:lpstr>Probing Methodology</vt:lpstr>
      <vt:lpstr>Probing Methodology</vt:lpstr>
      <vt:lpstr>Wikipedia Results – C4 Derived Models</vt:lpstr>
      <vt:lpstr>Wikipedia Results – Pile Derived Models</vt:lpstr>
      <vt:lpstr>PowerPoint Presentation</vt:lpstr>
      <vt:lpstr>Effective and Reported Cutoff Misalignment</vt:lpstr>
      <vt:lpstr>CommonCrawl Misalignments</vt:lpstr>
      <vt:lpstr>Effective and Reported Cutoff Misalignment</vt:lpstr>
      <vt:lpstr>Deduplication Issues</vt:lpstr>
      <vt:lpstr>Deduplication Issues</vt:lpstr>
      <vt:lpstr>Conclusions</vt:lpstr>
      <vt:lpstr>Thank you!</vt:lpstr>
      <vt:lpstr>Pretraining datasets</vt:lpstr>
      <vt:lpstr>NYTimes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Jeffrey Cheng</dc:creator>
  <cp:lastModifiedBy>Jeffrey Cheng</cp:lastModifiedBy>
  <cp:revision>8</cp:revision>
  <dcterms:created xsi:type="dcterms:W3CDTF">2024-10-01T20:26:22Z</dcterms:created>
  <dcterms:modified xsi:type="dcterms:W3CDTF">2024-11-05T21:52:10Z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0x010100C7E5D9A1B422B043A4FCC103FF5D6F9C</vt:lpwstr>
  </property>
</Properties>
</file>